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5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6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27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  <p:sldMasterId id="2147483830" r:id="rId15"/>
    <p:sldMasterId id="2147483843" r:id="rId16"/>
    <p:sldMasterId id="2147483856" r:id="rId17"/>
    <p:sldMasterId id="2147483869" r:id="rId18"/>
    <p:sldMasterId id="2147483882" r:id="rId19"/>
    <p:sldMasterId id="2147483895" r:id="rId20"/>
    <p:sldMasterId id="2147483908" r:id="rId21"/>
    <p:sldMasterId id="2147483921" r:id="rId22"/>
    <p:sldMasterId id="2147483934" r:id="rId23"/>
    <p:sldMasterId id="2147483947" r:id="rId24"/>
    <p:sldMasterId id="2147483960" r:id="rId25"/>
    <p:sldMasterId id="2147483973" r:id="rId26"/>
    <p:sldMasterId id="2147483986" r:id="rId27"/>
    <p:sldMasterId id="2147483999" r:id="rId28"/>
  </p:sldMasterIdLst>
  <p:sldIdLst>
    <p:sldId id="256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  <p:sldId id="269" r:id="rId42"/>
    <p:sldId id="270" r:id="rId43"/>
    <p:sldId id="271" r:id="rId44"/>
    <p:sldId id="272" r:id="rId45"/>
    <p:sldId id="273" r:id="rId46"/>
    <p:sldId id="274" r:id="rId47"/>
    <p:sldId id="275" r:id="rId48"/>
    <p:sldId id="276" r:id="rId49"/>
    <p:sldId id="277" r:id="rId50"/>
    <p:sldId id="278" r:id="rId51"/>
    <p:sldId id="279" r:id="rId52"/>
    <p:sldId id="280" r:id="rId53"/>
    <p:sldId id="281" r:id="rId54"/>
    <p:sldId id="282" r:id="rId55"/>
    <p:sldId id="283" r:id="rId56"/>
    <p:sldId id="284" r:id="rId57"/>
    <p:sldId id="285" r:id="rId58"/>
    <p:sldId id="286" r:id="rId59"/>
    <p:sldId id="287" r:id="rId60"/>
    <p:sldId id="288" r:id="rId61"/>
    <p:sldId id="289" r:id="rId62"/>
    <p:sldId id="290" r:id="rId63"/>
    <p:sldId id="291" r:id="rId64"/>
    <p:sldId id="292" r:id="rId65"/>
    <p:sldId id="293" r:id="rId66"/>
    <p:sldId id="294" r:id="rId67"/>
    <p:sldId id="295" r:id="rId68"/>
    <p:sldId id="296" r:id="rId69"/>
    <p:sldId id="297" r:id="rId70"/>
    <p:sldId id="298" r:id="rId71"/>
    <p:sldId id="299" r:id="rId72"/>
    <p:sldId id="300" r:id="rId73"/>
    <p:sldId id="301" r:id="rId74"/>
    <p:sldId id="302" r:id="rId75"/>
    <p:sldId id="303" r:id="rId76"/>
    <p:sldId id="304" r:id="rId77"/>
    <p:sldId id="305" r:id="rId78"/>
    <p:sldId id="306" r:id="rId79"/>
    <p:sldId id="307" r:id="rId80"/>
    <p:sldId id="308" r:id="rId8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84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74" Type="http://schemas.openxmlformats.org/officeDocument/2006/relationships/slide" Target="slides/slide46.xml"/><Relationship Id="rId79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slide" Target="slides/slide4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80" Type="http://schemas.openxmlformats.org/officeDocument/2006/relationships/slide" Target="slides/slide52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slide" Target="slides/slide50.xml"/><Relationship Id="rId81" Type="http://schemas.openxmlformats.org/officeDocument/2006/relationships/slide" Target="slides/slide5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1.xml"/><Relationship Id="rId34" Type="http://schemas.openxmlformats.org/officeDocument/2006/relationships/slide" Target="slides/slide6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76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66" Type="http://schemas.openxmlformats.org/officeDocument/2006/relationships/slide" Target="slides/slide38.xml"/><Relationship Id="rId61" Type="http://schemas.openxmlformats.org/officeDocument/2006/relationships/slide" Target="slides/slide33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subTitle"/>
          </p:nvPr>
        </p:nvSpPr>
        <p:spPr bwMode="auto">
          <a:xfrm>
            <a:off x="1793520" y="4371480"/>
            <a:ext cx="6512039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640080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4422960" y="73152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4422960" y="2546640"/>
            <a:ext cx="312336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 bwMode="auto">
          <a:xfrm>
            <a:off x="330696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 bwMode="auto">
          <a:xfrm>
            <a:off x="5471280" y="73152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 bwMode="auto">
          <a:xfrm>
            <a:off x="114300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body"/>
          </p:nvPr>
        </p:nvSpPr>
        <p:spPr bwMode="auto">
          <a:xfrm>
            <a:off x="330696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 bwMode="auto">
          <a:xfrm>
            <a:off x="5471280" y="2546640"/>
            <a:ext cx="2060640" cy="165744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marL="45720" algn="ctr">
              <a:spcBef>
                <a:spcPts val="550"/>
              </a:spcBef>
              <a:spcAft>
                <a:spcPts val="298"/>
              </a:spcAft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spAutoFit/>
          </a:bodyPr>
          <a:lstStyle/>
          <a:p>
            <a:pPr algn="r">
              <a:defRPr/>
            </a:pPr>
            <a:endParaRPr lang="en-US" sz="46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image" Target="../media/image2.jp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0" strike="noStrike" spc="-1">
                <a:solidFill>
                  <a:srgbClr val="898989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D42C8194-6D65-49EB-B78C-A77C217CEDB8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defRPr/>
            </a:pPr>
            <a:fld id="{DB7629F1-CD8C-496B-9C12-1D375524257C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F2455AD5-65B5-4716-A9F2-402554F48B9D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defRPr/>
            </a:pPr>
            <a:fld id="{9999F2F0-4E99-4FAD-B6E7-006E92A41F29}" type="slidenum"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defRPr/>
            </a:pPr>
            <a:fld id="{2F3C5268-B3FF-493C-AAB4-290D0107D4F6}" type="slidenum"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defRPr/>
            </a:pPr>
            <a:fld id="{6FB7D94F-E141-4FCF-A5D4-3496FE50C71C}" type="slidenum">
              <a:rPr lang="ru-RU" sz="1400" b="0" strike="noStrike" spc="-1">
                <a:solidFill>
                  <a:srgbClr val="000000"/>
                </a:solidFill>
                <a:latin typeface="Arial"/>
                <a:ea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380880" y="0"/>
            <a:ext cx="609840" cy="6858000"/>
          </a:xfrm>
          <a:prstGeom prst="rect">
            <a:avLst/>
          </a:prstGeom>
          <a:solidFill>
            <a:srgbClr val="FEC3AE">
              <a:alpha val="53999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/>
          <p:cNvSpPr/>
          <p:nvPr/>
        </p:nvSpPr>
        <p:spPr bwMode="auto">
          <a:xfrm>
            <a:off x="276120" y="0"/>
            <a:ext cx="104760" cy="6858000"/>
          </a:xfrm>
          <a:prstGeom prst="rect">
            <a:avLst/>
          </a:prstGeom>
          <a:solidFill>
            <a:srgbClr val="FFD9CE">
              <a:alpha val="3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3"/>
          <p:cNvSpPr/>
          <p:nvPr/>
        </p:nvSpPr>
        <p:spPr bwMode="auto">
          <a:xfrm>
            <a:off x="990720" y="0"/>
            <a:ext cx="182520" cy="6858000"/>
          </a:xfrm>
          <a:prstGeom prst="rect">
            <a:avLst/>
          </a:prstGeom>
          <a:solidFill>
            <a:srgbClr val="FFD9CE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1141560" y="0"/>
            <a:ext cx="230040" cy="6858000"/>
          </a:xfrm>
          <a:prstGeom prst="rect">
            <a:avLst/>
          </a:prstGeom>
          <a:solidFill>
            <a:srgbClr val="FFEDE8">
              <a:alpha val="7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106200" y="0"/>
            <a:ext cx="0" cy="6858000"/>
          </a:xfrm>
          <a:prstGeom prst="line">
            <a:avLst/>
          </a:prstGeom>
          <a:ln w="57240">
            <a:solidFill>
              <a:srgbClr val="FEC3AE">
                <a:alpha val="7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Line 6"/>
          <p:cNvSpPr/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ln w="57240">
            <a:solidFill>
              <a:srgbClr val="FFEDE8">
                <a:alpha val="8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Line 7"/>
          <p:cNvSpPr/>
          <p:nvPr/>
        </p:nvSpPr>
        <p:spPr bwMode="auto">
          <a:xfrm>
            <a:off x="8539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Line 8"/>
          <p:cNvSpPr/>
          <p:nvPr/>
        </p:nvSpPr>
        <p:spPr bwMode="auto">
          <a:xfrm>
            <a:off x="1727280" y="0"/>
            <a:ext cx="0" cy="6858000"/>
          </a:xfrm>
          <a:prstGeom prst="line">
            <a:avLst/>
          </a:prstGeom>
          <a:ln w="28440">
            <a:solidFill>
              <a:srgbClr val="FEC3AE">
                <a:alpha val="82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Line 9"/>
          <p:cNvSpPr/>
          <p:nvPr/>
        </p:nvSpPr>
        <p:spPr bwMode="auto">
          <a:xfrm>
            <a:off x="1066680" y="0"/>
            <a:ext cx="0" cy="6858000"/>
          </a:xfrm>
          <a:prstGeom prst="line">
            <a:avLst/>
          </a:prstGeom>
          <a:ln w="936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Line 10"/>
          <p:cNvSpPr/>
          <p:nvPr/>
        </p:nvSpPr>
        <p:spPr bwMode="auto">
          <a:xfrm>
            <a:off x="911376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11"/>
          <p:cNvSpPr/>
          <p:nvPr/>
        </p:nvSpPr>
        <p:spPr bwMode="auto">
          <a:xfrm>
            <a:off x="1219320" y="0"/>
            <a:ext cx="75960" cy="6858000"/>
          </a:xfrm>
          <a:prstGeom prst="rect">
            <a:avLst/>
          </a:prstGeom>
          <a:solidFill>
            <a:srgbClr val="FEC3AE">
              <a:alpha val="51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2"/>
          <p:cNvSpPr/>
          <p:nvPr/>
        </p:nvSpPr>
        <p:spPr bwMode="auto">
          <a:xfrm>
            <a:off x="609480" y="3429000"/>
            <a:ext cx="1295640" cy="129528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3"/>
          <p:cNvSpPr/>
          <p:nvPr/>
        </p:nvSpPr>
        <p:spPr bwMode="auto">
          <a:xfrm>
            <a:off x="1309680" y="4867200"/>
            <a:ext cx="641520" cy="64152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4"/>
          <p:cNvSpPr/>
          <p:nvPr/>
        </p:nvSpPr>
        <p:spPr bwMode="auto">
          <a:xfrm>
            <a:off x="1090440" y="5500800"/>
            <a:ext cx="138240" cy="13644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5"/>
          <p:cNvSpPr/>
          <p:nvPr/>
        </p:nvSpPr>
        <p:spPr bwMode="auto">
          <a:xfrm>
            <a:off x="1663560" y="5788080"/>
            <a:ext cx="274680" cy="27468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16"/>
          <p:cNvSpPr/>
          <p:nvPr/>
        </p:nvSpPr>
        <p:spPr bwMode="auto">
          <a:xfrm>
            <a:off x="1905120" y="4495680"/>
            <a:ext cx="365040" cy="36540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PlaceHolder 1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21" name="PlaceHolder 1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22" name="PlaceHolder 19"/>
          <p:cNvSpPr>
            <a:spLocks noGrp="1"/>
          </p:cNvSpPr>
          <p:nvPr>
            <p:ph type="dt"/>
          </p:nvPr>
        </p:nvSpPr>
        <p:spPr bwMode="auto">
          <a:xfrm rot="5400000">
            <a:off x="7764480" y="1174680"/>
            <a:ext cx="2286000" cy="3808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0"/>
          <p:cNvSpPr>
            <a:spLocks noGrp="1"/>
          </p:cNvSpPr>
          <p:nvPr>
            <p:ph type="ftr"/>
          </p:nvPr>
        </p:nvSpPr>
        <p:spPr bwMode="auto">
          <a:xfrm rot="5400000">
            <a:off x="7076880" y="4181400"/>
            <a:ext cx="365760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1"/>
          <p:cNvSpPr>
            <a:spLocks noGrp="1"/>
          </p:cNvSpPr>
          <p:nvPr>
            <p:ph type="sldNum"/>
          </p:nvPr>
        </p:nvSpPr>
        <p:spPr bwMode="auto">
          <a:xfrm>
            <a:off x="1325160" y="4929120"/>
            <a:ext cx="609480" cy="5176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89647DA0-5395-4418-A30A-1C7BB6B340C1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3E58C065-3EDD-4912-8692-FC81CA05DE9D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C4714495-4DF0-425A-94ED-825C4976493C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/>
    <p:bodyStyle/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04B5A753-91CD-4F7B-96A5-E81D4C73983C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/>
    <p:bodyStyle/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88488B74-B1B6-4245-91AF-6DF40C70CFCE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r>
              <a:rPr lang="ru-RU" sz="1200" b="0" strike="noStrike" spc="-1">
                <a:solidFill>
                  <a:srgbClr val="898989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fld id="{BDF481C3-6D29-48AB-855E-A91989E997FE}" type="slidenum">
              <a:rPr lang="ru-RU" sz="1200" b="0" strike="noStrike" spc="-1">
                <a:solidFill>
                  <a:srgbClr val="898989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7947E114-01A9-46D4-939C-BC068B16CB04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/>
    <p:bodyStyle/>
    <p:otherStyle/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AA458EFC-0C51-4CFB-9727-3CAE00B4E9BB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/>
    <p:bodyStyle/>
    <p:otherStyle/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6B98CFA9-4C22-41A8-BBF9-2347C0D713F3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/>
    <p:bodyStyle/>
    <p:otherStyle/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D6310F11-5551-473D-B986-2E2F703E279B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/>
    <p:bodyStyle/>
    <p:otherStyle/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BD926B03-22F9-4C8C-9BBB-DB7440F04659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/>
    <p:bodyStyle/>
    <p:otherStyle/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A6228FD5-CD53-4423-B164-D1E68AD24231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/>
    <p:bodyStyle/>
    <p:otherStyle/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3C4FCD2A-0128-463C-BCB0-4FAFC5051A1B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/>
    <p:bodyStyle/>
    <p:otherStyle/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 bwMode="auto">
          <a:xfrm>
            <a:off x="0" y="5108400"/>
            <a:ext cx="9144000" cy="1749600"/>
            <a:chOff x="0" y="5108400"/>
            <a:chExt cx="9144000" cy="1749600"/>
          </a:xfrm>
        </p:grpSpPr>
        <p:pic>
          <p:nvPicPr>
            <p:cNvPr id="5" name="Rectangle 6"/>
            <p:cNvPicPr/>
            <p:nvPr/>
          </p:nvPicPr>
          <p:blipFill>
            <a:blip r:embed="rId15"/>
            <a:stretch/>
          </p:blipFill>
          <p:spPr bwMode="auto">
            <a:xfrm>
              <a:off x="0" y="5110920"/>
              <a:ext cx="9144000" cy="1746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CustomShape 2"/>
            <p:cNvSpPr/>
            <p:nvPr/>
          </p:nvSpPr>
          <p:spPr bwMode="auto">
            <a:xfrm>
              <a:off x="0" y="5108400"/>
              <a:ext cx="9144000" cy="17496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" name="Group 3"/>
          <p:cNvGrpSpPr/>
          <p:nvPr/>
        </p:nvGrpSpPr>
        <p:grpSpPr bwMode="auto">
          <a:xfrm>
            <a:off x="0" y="0"/>
            <a:ext cx="9144000" cy="5108400"/>
            <a:chOff x="0" y="0"/>
            <a:chExt cx="9144000" cy="5108400"/>
          </a:xfrm>
        </p:grpSpPr>
        <p:pic>
          <p:nvPicPr>
            <p:cNvPr id="8" name="Rectangle 7"/>
            <p:cNvPicPr/>
            <p:nvPr/>
          </p:nvPicPr>
          <p:blipFill>
            <a:blip r:embed="rId16"/>
            <a:stretch/>
          </p:blipFill>
          <p:spPr bwMode="auto">
            <a:xfrm>
              <a:off x="0" y="0"/>
              <a:ext cx="9144000" cy="5108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CustomShape 4"/>
            <p:cNvSpPr/>
            <p:nvPr/>
          </p:nvSpPr>
          <p:spPr bwMode="auto">
            <a:xfrm>
              <a:off x="0" y="0"/>
              <a:ext cx="9144000" cy="51055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" name="CustomShape 5"/>
          <p:cNvSpPr/>
          <p:nvPr/>
        </p:nvSpPr>
        <p:spPr bwMode="auto">
          <a:xfrm>
            <a:off x="0" y="3768840"/>
            <a:ext cx="9144000" cy="2286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1" name="Group 6"/>
          <p:cNvGrpSpPr/>
          <p:nvPr/>
        </p:nvGrpSpPr>
        <p:grpSpPr bwMode="auto">
          <a:xfrm>
            <a:off x="0" y="1603440"/>
            <a:ext cx="9144000" cy="5102280"/>
            <a:chOff x="0" y="1603440"/>
            <a:chExt cx="9144000" cy="5102280"/>
          </a:xfrm>
        </p:grpSpPr>
        <p:pic>
          <p:nvPicPr>
            <p:cNvPr id="12" name="Oval 9"/>
            <p:cNvPicPr/>
            <p:nvPr/>
          </p:nvPicPr>
          <p:blipFill>
            <a:blip r:embed="rId17"/>
            <a:stretch/>
          </p:blipFill>
          <p:spPr bwMode="auto">
            <a:xfrm>
              <a:off x="0" y="1603440"/>
              <a:ext cx="9144000" cy="5102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CustomShape 7"/>
            <p:cNvSpPr/>
            <p:nvPr/>
          </p:nvSpPr>
          <p:spPr bwMode="auto">
            <a:xfrm>
              <a:off x="1339920" y="2347920"/>
              <a:ext cx="6464160" cy="3610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" name="PlaceHolder 8"/>
          <p:cNvSpPr>
            <a:spLocks noGrp="1"/>
          </p:cNvSpPr>
          <p:nvPr>
            <p:ph type="title"/>
          </p:nvPr>
        </p:nvSpPr>
        <p:spPr bwMode="auto">
          <a:xfrm>
            <a:off x="1793520" y="4371480"/>
            <a:ext cx="6512039" cy="11430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defRPr/>
            </a:pPr>
            <a:r>
              <a:rPr lang="en-US" sz="4600" b="1" strike="noStrike" spc="-1">
                <a:solidFill>
                  <a:srgbClr val="000000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15" name="PlaceHolder 9"/>
          <p:cNvSpPr>
            <a:spLocks noGrp="1"/>
          </p:cNvSpPr>
          <p:nvPr>
            <p:ph type="body"/>
          </p:nvPr>
        </p:nvSpPr>
        <p:spPr bwMode="auto">
          <a:xfrm>
            <a:off x="1143000" y="731520"/>
            <a:ext cx="6400800" cy="3475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18288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  <a:defRPr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Click to edit the outline text format</a:t>
            </a:r>
          </a:p>
          <a:p>
            <a:pPr marL="547560" lvl="1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  <a:defRPr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Second Outline Level</a:t>
            </a:r>
          </a:p>
          <a:p>
            <a:pPr marL="822240" lvl="2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  <a:defRPr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Third Outline Level</a:t>
            </a:r>
          </a:p>
          <a:p>
            <a:pPr marL="1096920" lvl="3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  <a:defRPr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Fourth Outline Level</a:t>
            </a:r>
          </a:p>
          <a:p>
            <a:pPr marL="1388880" lvl="4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  <a:defRPr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Fifth Outline Level</a:t>
            </a:r>
          </a:p>
          <a:p>
            <a:pPr marL="1388880" lvl="5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  <a:defRPr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Sixth Outline Level</a:t>
            </a:r>
          </a:p>
          <a:p>
            <a:pPr marL="1388880" lvl="6" indent="-182520">
              <a:spcBef>
                <a:spcPts val="550"/>
              </a:spcBef>
              <a:spcAft>
                <a:spcPts val="298"/>
              </a:spcAft>
              <a:buClr>
                <a:srgbClr val="C3260C"/>
              </a:buClr>
              <a:buSzPct val="130000"/>
              <a:buFont typeface="Georgia"/>
              <a:buChar char="*"/>
              <a:defRPr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Seventh Outline Level</a:t>
            </a:r>
          </a:p>
        </p:txBody>
      </p:sp>
      <p:sp>
        <p:nvSpPr>
          <p:cNvPr id="16" name="PlaceHolder 10"/>
          <p:cNvSpPr>
            <a:spLocks noGrp="1"/>
          </p:cNvSpPr>
          <p:nvPr>
            <p:ph type="dt"/>
          </p:nvPr>
        </p:nvSpPr>
        <p:spPr bwMode="auto">
          <a:xfrm>
            <a:off x="6171840" y="6172200"/>
            <a:ext cx="25146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100" b="1" strike="noStrike" spc="-1">
                <a:solidFill>
                  <a:srgbClr val="7F7F7F"/>
                </a:solidFill>
                <a:latin typeface="Arial"/>
              </a:rPr>
              <a:t>&lt;date/time&gt;</a:t>
            </a:r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11"/>
          <p:cNvSpPr>
            <a:spLocks noGrp="1"/>
          </p:cNvSpPr>
          <p:nvPr>
            <p:ph type="ftr"/>
          </p:nvPr>
        </p:nvSpPr>
        <p:spPr bwMode="auto">
          <a:xfrm>
            <a:off x="456840" y="6172200"/>
            <a:ext cx="335268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12"/>
          <p:cNvSpPr>
            <a:spLocks noGrp="1"/>
          </p:cNvSpPr>
          <p:nvPr>
            <p:ph type="sldNum"/>
          </p:nvPr>
        </p:nvSpPr>
        <p:spPr bwMode="auto">
          <a:xfrm>
            <a:off x="3809880" y="6172200"/>
            <a:ext cx="1828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45065982-E429-47E6-A594-E7EE47DFDA63}" type="slidenum">
              <a:rPr lang="ru-RU" sz="1200" b="1" strike="noStrike" spc="-1">
                <a:solidFill>
                  <a:srgbClr val="7F7F7F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xStyles>
    <p:titleStyle/>
    <p:bodyStyle/>
    <p:otherStyle/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200" b="0" strike="noStrike" spc="-1">
                <a:solidFill>
                  <a:srgbClr val="898989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lnSpc>
                <a:spcPct val="100000"/>
              </a:lnSpc>
              <a:defRPr/>
            </a:pPr>
            <a:fld id="{4A4202AA-8FD9-41DB-A182-AF8810991C49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r>
              <a:rPr lang="ru-RU" sz="1200" b="0" strike="noStrike" spc="-1">
                <a:solidFill>
                  <a:srgbClr val="898989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fld id="{0C1DF2E9-1CE5-4117-AF9C-4C2E8713E80C}" type="slidenum">
              <a:rPr lang="ru-RU" sz="1200" b="0" strike="noStrike" spc="-1">
                <a:solidFill>
                  <a:srgbClr val="898989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defRPr/>
            </a:pPr>
            <a:fld id="{40AD14A4-48A0-42FA-9685-3A360A5B6866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defRPr/>
            </a:pPr>
            <a:fld id="{BDCE19FA-0BD0-418D-A596-5E596CFD8C13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defRPr/>
            </a:pPr>
            <a:fld id="{44CBDBEF-0EFD-4FD1-862B-08A2562B7105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 bwMode="auto">
          <a:xfrm>
            <a:off x="8763120" y="0"/>
            <a:ext cx="0" cy="6858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Line 2"/>
          <p:cNvSpPr/>
          <p:nvPr/>
        </p:nvSpPr>
        <p:spPr bwMode="auto">
          <a:xfrm>
            <a:off x="76320" y="0"/>
            <a:ext cx="0" cy="6858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3"/>
          <p:cNvSpPr/>
          <p:nvPr/>
        </p:nvSpPr>
        <p:spPr bwMode="auto">
          <a:xfrm>
            <a:off x="8991720" y="0"/>
            <a:ext cx="0" cy="6858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8839080" y="0"/>
            <a:ext cx="30492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Line 5"/>
          <p:cNvSpPr/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/>
          <p:cNvSpPr/>
          <p:nvPr/>
        </p:nvSpPr>
        <p:spPr bwMode="auto">
          <a:xfrm>
            <a:off x="8156520" y="5715000"/>
            <a:ext cx="549360" cy="5493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 bwMode="auto">
          <a:xfrm>
            <a:off x="456840" y="274320"/>
            <a:ext cx="7467480" cy="11430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en-US" sz="3000" b="0" strike="noStrike" spc="-1">
                <a:solidFill>
                  <a:srgbClr val="575F6D"/>
                </a:solidFill>
                <a:latin typeface="Century Schoolbook"/>
              </a:rPr>
              <a:t>Click to edit the title text format</a:t>
            </a:r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 bwMode="auto">
          <a:xfrm>
            <a:off x="456840" y="1600200"/>
            <a:ext cx="7467480" cy="48736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Click to edit the outline text format</a:t>
            </a:r>
          </a:p>
          <a:p>
            <a:pPr marL="639720" lvl="1" indent="-273240">
              <a:spcBef>
                <a:spcPts val="598"/>
              </a:spcBef>
              <a:buClr>
                <a:srgbClr val="FE8637"/>
              </a:buClr>
              <a:buSzPct val="80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Second Outline Level</a:t>
            </a:r>
          </a:p>
          <a:p>
            <a:pPr marL="914400" lvl="2" indent="-182880">
              <a:spcBef>
                <a:spcPts val="598"/>
              </a:spcBef>
              <a:buClr>
                <a:srgbClr val="E0752F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Third Outline Level</a:t>
            </a:r>
          </a:p>
          <a:p>
            <a:pPr marL="1187280" lvl="3" indent="-182520">
              <a:spcBef>
                <a:spcPts val="598"/>
              </a:spcBef>
              <a:buClr>
                <a:srgbClr val="FEC3AE"/>
              </a:buClr>
              <a:buSzPct val="60000"/>
              <a:buFont typeface="Wingdings"/>
              <a:buChar char="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Fourth Outline Level</a:t>
            </a:r>
          </a:p>
          <a:p>
            <a:pPr marL="1461960" lvl="4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Fifth Outline Level</a:t>
            </a:r>
          </a:p>
          <a:p>
            <a:pPr marL="1461960" lvl="5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Sixth Outline Level</a:t>
            </a:r>
          </a:p>
          <a:p>
            <a:pPr marL="1461960" lvl="6" indent="-182520">
              <a:spcBef>
                <a:spcPts val="598"/>
              </a:spcBef>
              <a:buClr>
                <a:srgbClr val="BDCAE9"/>
              </a:buClr>
              <a:buSzPct val="68000"/>
              <a:buFont typeface="Wingdings 2"/>
              <a:buChar char="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Century Schoolbook"/>
              </a:rPr>
              <a:t>Seventh Outline Level</a:t>
            </a:r>
          </a:p>
        </p:txBody>
      </p:sp>
      <p:sp>
        <p:nvSpPr>
          <p:cNvPr id="12" name="PlaceHolder 9"/>
          <p:cNvSpPr>
            <a:spLocks noGrp="1"/>
          </p:cNvSpPr>
          <p:nvPr>
            <p:ph type="dt"/>
          </p:nvPr>
        </p:nvSpPr>
        <p:spPr bwMode="auto">
          <a:xfrm rot="5400000">
            <a:off x="7589160" y="1081440"/>
            <a:ext cx="2011320" cy="3841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>
              <a:defRPr/>
            </a:pPr>
            <a:r>
              <a:rPr lang="ru-RU" sz="1200" b="0" strike="noStrike" spc="-1">
                <a:solidFill>
                  <a:srgbClr val="575F6D"/>
                </a:solidFill>
                <a:latin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10"/>
          <p:cNvSpPr>
            <a:spLocks noGrp="1"/>
          </p:cNvSpPr>
          <p:nvPr>
            <p:ph type="sldNum"/>
          </p:nvPr>
        </p:nvSpPr>
        <p:spPr bwMode="auto">
          <a:xfrm>
            <a:off x="8129520" y="5734080"/>
            <a:ext cx="609840" cy="52056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fld id="{309CC7E3-6CA4-4771-BF3C-011FC886690D}" type="slidenum">
              <a:rPr lang="ru-RU" sz="1400" b="1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11"/>
          <p:cNvSpPr>
            <a:spLocks noGrp="1"/>
          </p:cNvSpPr>
          <p:nvPr>
            <p:ph type="ftr"/>
          </p:nvPr>
        </p:nvSpPr>
        <p:spPr bwMode="auto">
          <a:xfrm rot="5400000">
            <a:off x="6989760" y="3737160"/>
            <a:ext cx="32004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defRPr/>
            </a:pPr>
            <a:fld id="{AC897611-98C4-403A-A159-7A79D00A274C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 bwMode="auto"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 bwMode="auto"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 bwMode="auto"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defRPr/>
            </a:pPr>
            <a:fld id="{404231B2-F5D0-4822-AA6C-7389B8EF3828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6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9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1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5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6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7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0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500040" y="642960"/>
            <a:ext cx="7958160" cy="4857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defRPr/>
            </a:pPr>
            <a:r>
              <a:rPr/>
              <a:t/>
            </a:r>
            <a:br>
              <a:rPr/>
            </a:br>
            <a:r>
              <a:rPr lang="ru-RU" sz="4000" b="1" strike="noStrike" spc="-1">
                <a:solidFill>
                  <a:srgbClr val="1F497D"/>
                </a:solidFill>
                <a:latin typeface="Calibri"/>
              </a:rPr>
              <a:t>Формирование</a:t>
            </a:r>
            <a:r>
              <a:rPr lang="ru-RU" sz="4000" b="1" strike="noStrike" spc="-1">
                <a:solidFill>
                  <a:srgbClr val="376092"/>
                </a:solidFill>
                <a:latin typeface="Calibri"/>
              </a:rPr>
              <a:t> функциональной (математической) грамотности на уроках математики </a:t>
            </a:r>
            <a:r>
              <a:rPr/>
              <a:t/>
            </a:r>
            <a:br>
              <a:rPr/>
            </a:br>
            <a:r>
              <a:rPr lang="ru-RU" sz="4000" b="1" strike="noStrike" spc="-1">
                <a:solidFill>
                  <a:srgbClr val="376092"/>
                </a:solidFill>
                <a:latin typeface="Calibri"/>
              </a:rPr>
              <a:t>в начальных классах</a:t>
            </a: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1071720" y="4571640"/>
            <a:ext cx="6400800" cy="1305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ts val="748"/>
              </a:spcBef>
              <a:defRPr/>
            </a:pPr>
            <a:r>
              <a:rPr lang="ru-RU" sz="3000" b="0" strike="noStrike" spc="-1" smtClean="0">
                <a:solidFill>
                  <a:srgbClr val="000000"/>
                </a:solidFill>
                <a:latin typeface="Calibri"/>
              </a:rPr>
              <a:t>Выполнил </a:t>
            </a:r>
            <a:r>
              <a:rPr lang="ru-RU" sz="3000" b="0" strike="noStrike" spc="-1" dirty="0" smtClean="0">
                <a:solidFill>
                  <a:srgbClr val="000000"/>
                </a:solidFill>
                <a:latin typeface="Calibri"/>
              </a:rPr>
              <a:t>учитель начальных классов </a:t>
            </a:r>
            <a:r>
              <a:rPr lang="ru-RU" sz="3000" b="0" strike="noStrike" spc="-1" dirty="0" err="1" smtClean="0">
                <a:solidFill>
                  <a:srgbClr val="000000"/>
                </a:solidFill>
                <a:latin typeface="Calibri"/>
              </a:rPr>
              <a:t>Табачнова</a:t>
            </a:r>
            <a:r>
              <a:rPr lang="ru-RU" sz="3000" b="0" strike="noStrike" spc="-1" dirty="0" smtClean="0">
                <a:solidFill>
                  <a:srgbClr val="000000"/>
                </a:solidFill>
                <a:latin typeface="Calibri"/>
              </a:rPr>
              <a:t> З.А.</a:t>
            </a:r>
            <a:endParaRPr lang="en-US" sz="3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3898800" y="6832440"/>
            <a:ext cx="46080" cy="46080"/>
          </a:xfrm>
          <a:custGeom>
            <a:avLst/>
            <a:gdLst/>
            <a:ahLst/>
            <a:cxnLst/>
            <a:rect l="0" t="0" r="r" b="b"/>
            <a:pathLst>
              <a:path w="130" h="130" extrusionOk="0">
                <a:moveTo>
                  <a:pt x="21" y="129"/>
                </a:moveTo>
                <a:cubicBezTo>
                  <a:pt x="10" y="129"/>
                  <a:pt x="0" y="119"/>
                  <a:pt x="0" y="108"/>
                </a:cubicBezTo>
                <a:lnTo>
                  <a:pt x="0" y="22"/>
                </a:lnTo>
                <a:cubicBezTo>
                  <a:pt x="0" y="11"/>
                  <a:pt x="10" y="0"/>
                  <a:pt x="21" y="0"/>
                </a:cubicBezTo>
                <a:lnTo>
                  <a:pt x="107" y="0"/>
                </a:lnTo>
                <a:cubicBezTo>
                  <a:pt x="118" y="0"/>
                  <a:pt x="129" y="11"/>
                  <a:pt x="129" y="22"/>
                </a:cubicBezTo>
                <a:lnTo>
                  <a:pt x="129" y="108"/>
                </a:lnTo>
                <a:cubicBezTo>
                  <a:pt x="129" y="119"/>
                  <a:pt x="118" y="129"/>
                  <a:pt x="107" y="129"/>
                </a:cubicBezTo>
                <a:lnTo>
                  <a:pt x="21" y="129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1F1F1"/>
              </a:gs>
            </a:gsLst>
            <a:lin ang="5400000" scaled="1"/>
          </a:gradFill>
          <a:ln w="12600">
            <a:solidFill>
              <a:srgbClr val="3333C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Копия 0_1176f_6864353b_XL"/>
          <p:cNvPicPr/>
          <p:nvPr/>
        </p:nvPicPr>
        <p:blipFill>
          <a:blip r:embed="rId2"/>
          <a:stretch/>
        </p:blipFill>
        <p:spPr bwMode="auto">
          <a:xfrm>
            <a:off x="-152280" y="0"/>
            <a:ext cx="9296280" cy="68580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 bwMode="auto">
          <a:xfrm>
            <a:off x="4876920" y="5257800"/>
            <a:ext cx="685800" cy="55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2"/>
          <p:cNvSpPr/>
          <p:nvPr/>
        </p:nvSpPr>
        <p:spPr bwMode="auto">
          <a:xfrm>
            <a:off x="152280" y="1219320"/>
            <a:ext cx="2743200" cy="1295280"/>
          </a:xfrm>
          <a:custGeom>
            <a:avLst/>
            <a:gdLst/>
            <a:ahLst/>
            <a:cxnLst/>
            <a:rect l="0" t="0" r="r" b="b"/>
            <a:pathLst>
              <a:path w="7622" h="4786" extrusionOk="0">
                <a:moveTo>
                  <a:pt x="0" y="826"/>
                </a:moveTo>
                <a:cubicBezTo>
                  <a:pt x="2540" y="0"/>
                  <a:pt x="5080" y="1652"/>
                  <a:pt x="7621" y="826"/>
                </a:cubicBezTo>
                <a:lnTo>
                  <a:pt x="7621" y="3958"/>
                </a:lnTo>
                <a:cubicBezTo>
                  <a:pt x="5080" y="4785"/>
                  <a:pt x="2540" y="3132"/>
                  <a:pt x="0" y="3958"/>
                </a:cubicBezTo>
                <a:lnTo>
                  <a:pt x="0" y="826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комбинаторные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3"/>
          <p:cNvSpPr/>
          <p:nvPr/>
        </p:nvSpPr>
        <p:spPr bwMode="auto">
          <a:xfrm>
            <a:off x="6324480" y="1219320"/>
            <a:ext cx="2590920" cy="1218960"/>
          </a:xfrm>
          <a:custGeom>
            <a:avLst/>
            <a:gdLst/>
            <a:ahLst/>
            <a:cxnLst/>
            <a:rect l="0" t="0" r="r" b="b"/>
            <a:pathLst>
              <a:path w="7199" h="4504" extrusionOk="0">
                <a:moveTo>
                  <a:pt x="0" y="777"/>
                </a:moveTo>
                <a:cubicBezTo>
                  <a:pt x="2399" y="0"/>
                  <a:pt x="4798" y="1555"/>
                  <a:pt x="7198" y="777"/>
                </a:cubicBezTo>
                <a:lnTo>
                  <a:pt x="7198" y="3725"/>
                </a:lnTo>
                <a:cubicBezTo>
                  <a:pt x="4798" y="4503"/>
                  <a:pt x="2399" y="2947"/>
                  <a:pt x="0" y="3725"/>
                </a:cubicBezTo>
                <a:lnTo>
                  <a:pt x="0" y="777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логические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4"/>
          <p:cNvSpPr/>
          <p:nvPr/>
        </p:nvSpPr>
        <p:spPr bwMode="auto">
          <a:xfrm>
            <a:off x="5791320" y="2286000"/>
            <a:ext cx="2819160" cy="1371600"/>
          </a:xfrm>
          <a:custGeom>
            <a:avLst/>
            <a:gdLst/>
            <a:ahLst/>
            <a:cxnLst/>
            <a:rect l="0" t="0" r="r" b="b"/>
            <a:pathLst>
              <a:path w="7833" h="5068" extrusionOk="0">
                <a:moveTo>
                  <a:pt x="0" y="875"/>
                </a:moveTo>
                <a:cubicBezTo>
                  <a:pt x="2610" y="0"/>
                  <a:pt x="5221" y="1750"/>
                  <a:pt x="7832" y="875"/>
                </a:cubicBezTo>
                <a:lnTo>
                  <a:pt x="7832" y="4191"/>
                </a:lnTo>
                <a:cubicBezTo>
                  <a:pt x="5221" y="5067"/>
                  <a:pt x="2610" y="3316"/>
                  <a:pt x="0" y="4191"/>
                </a:cubicBezTo>
                <a:lnTo>
                  <a:pt x="0" y="875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связанные с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величинами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ustomShape 5"/>
          <p:cNvSpPr/>
          <p:nvPr/>
        </p:nvSpPr>
        <p:spPr bwMode="auto">
          <a:xfrm>
            <a:off x="380880" y="2362320"/>
            <a:ext cx="2743200" cy="1295280"/>
          </a:xfrm>
          <a:custGeom>
            <a:avLst/>
            <a:gdLst/>
            <a:ahLst/>
            <a:cxnLst/>
            <a:rect l="0" t="0" r="r" b="b"/>
            <a:pathLst>
              <a:path w="7622" h="4786" extrusionOk="0">
                <a:moveTo>
                  <a:pt x="0" y="826"/>
                </a:moveTo>
                <a:cubicBezTo>
                  <a:pt x="2540" y="0"/>
                  <a:pt x="5080" y="1652"/>
                  <a:pt x="7621" y="826"/>
                </a:cubicBezTo>
                <a:lnTo>
                  <a:pt x="7621" y="3958"/>
                </a:lnTo>
                <a:cubicBezTo>
                  <a:pt x="5080" y="4785"/>
                  <a:pt x="2540" y="3132"/>
                  <a:pt x="0" y="3958"/>
                </a:cubicBezTo>
                <a:lnTo>
                  <a:pt x="0" y="826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расстановки,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на промежутки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CustomShape 6"/>
          <p:cNvSpPr/>
          <p:nvPr/>
        </p:nvSpPr>
        <p:spPr bwMode="auto">
          <a:xfrm>
            <a:off x="762120" y="3505320"/>
            <a:ext cx="2819160" cy="1600200"/>
          </a:xfrm>
          <a:custGeom>
            <a:avLst/>
            <a:gdLst/>
            <a:ahLst/>
            <a:cxnLst/>
            <a:rect l="0" t="0" r="r" b="b"/>
            <a:pathLst>
              <a:path w="7833" h="5911" extrusionOk="0">
                <a:moveTo>
                  <a:pt x="0" y="1020"/>
                </a:moveTo>
                <a:cubicBezTo>
                  <a:pt x="2610" y="0"/>
                  <a:pt x="5221" y="2041"/>
                  <a:pt x="7832" y="1020"/>
                </a:cubicBezTo>
                <a:lnTo>
                  <a:pt x="7832" y="4889"/>
                </a:lnTo>
                <a:cubicBezTo>
                  <a:pt x="5221" y="5910"/>
                  <a:pt x="2610" y="3868"/>
                  <a:pt x="0" y="4889"/>
                </a:cubicBezTo>
                <a:lnTo>
                  <a:pt x="0" y="1020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 геометрическим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содержанием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CustomShape 7"/>
          <p:cNvSpPr/>
          <p:nvPr/>
        </p:nvSpPr>
        <p:spPr bwMode="auto">
          <a:xfrm>
            <a:off x="5105520" y="3429000"/>
            <a:ext cx="3200400" cy="1600200"/>
          </a:xfrm>
          <a:custGeom>
            <a:avLst/>
            <a:gdLst/>
            <a:ahLst/>
            <a:cxnLst/>
            <a:rect l="0" t="0" r="r" b="b"/>
            <a:pathLst>
              <a:path w="8892" h="5911" extrusionOk="0">
                <a:moveTo>
                  <a:pt x="0" y="1020"/>
                </a:moveTo>
                <a:cubicBezTo>
                  <a:pt x="2963" y="0"/>
                  <a:pt x="5927" y="2041"/>
                  <a:pt x="8891" y="1020"/>
                </a:cubicBezTo>
                <a:lnTo>
                  <a:pt x="8891" y="4889"/>
                </a:lnTo>
                <a:cubicBezTo>
                  <a:pt x="5927" y="5910"/>
                  <a:pt x="2963" y="3868"/>
                  <a:pt x="0" y="4889"/>
                </a:cubicBezTo>
                <a:lnTo>
                  <a:pt x="0" y="1020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на упорядочивание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множеств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CustomShape 8"/>
          <p:cNvSpPr/>
          <p:nvPr/>
        </p:nvSpPr>
        <p:spPr bwMode="auto">
          <a:xfrm>
            <a:off x="4724280" y="4876920"/>
            <a:ext cx="3276720" cy="1981080"/>
          </a:xfrm>
          <a:custGeom>
            <a:avLst/>
            <a:gdLst/>
            <a:ahLst/>
            <a:cxnLst/>
            <a:rect l="0" t="0" r="r" b="b"/>
            <a:pathLst>
              <a:path w="9104" h="7319" extrusionOk="0">
                <a:moveTo>
                  <a:pt x="0" y="1263"/>
                </a:moveTo>
                <a:cubicBezTo>
                  <a:pt x="3034" y="0"/>
                  <a:pt x="6068" y="2527"/>
                  <a:pt x="9103" y="1263"/>
                </a:cubicBezTo>
                <a:lnTo>
                  <a:pt x="9103" y="6054"/>
                </a:lnTo>
                <a:cubicBezTo>
                  <a:pt x="6068" y="7318"/>
                  <a:pt x="3034" y="4790"/>
                  <a:pt x="0" y="6054"/>
                </a:cubicBezTo>
                <a:lnTo>
                  <a:pt x="0" y="1263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арифметические,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требующие особых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приёмов решения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9"/>
          <p:cNvSpPr/>
          <p:nvPr/>
        </p:nvSpPr>
        <p:spPr bwMode="auto">
          <a:xfrm>
            <a:off x="838080" y="4876920"/>
            <a:ext cx="3200400" cy="1981080"/>
          </a:xfrm>
          <a:custGeom>
            <a:avLst/>
            <a:gdLst/>
            <a:ahLst/>
            <a:cxnLst/>
            <a:rect l="0" t="0" r="r" b="b"/>
            <a:pathLst>
              <a:path w="8892" h="7319" extrusionOk="0">
                <a:moveTo>
                  <a:pt x="0" y="1263"/>
                </a:moveTo>
                <a:cubicBezTo>
                  <a:pt x="2963" y="0"/>
                  <a:pt x="5927" y="2527"/>
                  <a:pt x="8891" y="1263"/>
                </a:cubicBezTo>
                <a:lnTo>
                  <a:pt x="8891" y="6054"/>
                </a:lnTo>
                <a:cubicBezTo>
                  <a:pt x="5927" y="7318"/>
                  <a:pt x="2963" y="4790"/>
                  <a:pt x="0" y="6054"/>
                </a:cubicBezTo>
                <a:lnTo>
                  <a:pt x="0" y="1263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планирование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действий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CustomShape 10"/>
          <p:cNvSpPr/>
          <p:nvPr/>
        </p:nvSpPr>
        <p:spPr bwMode="auto">
          <a:xfrm>
            <a:off x="2041560" y="7275600"/>
            <a:ext cx="183960" cy="3664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1"/>
          <p:cNvSpPr/>
          <p:nvPr/>
        </p:nvSpPr>
        <p:spPr bwMode="auto">
          <a:xfrm>
            <a:off x="914400" y="304920"/>
            <a:ext cx="7162920" cy="990360"/>
          </a:xfrm>
          <a:custGeom>
            <a:avLst/>
            <a:gdLst/>
            <a:ahLst/>
            <a:cxnLst/>
            <a:rect l="0" t="0" r="r" b="b"/>
            <a:pathLst>
              <a:path w="19899" h="2753" extrusionOk="0">
                <a:moveTo>
                  <a:pt x="0" y="0"/>
                </a:moveTo>
                <a:lnTo>
                  <a:pt x="6839" y="0"/>
                </a:lnTo>
                <a:cubicBezTo>
                  <a:pt x="7150" y="0"/>
                  <a:pt x="7461" y="43"/>
                  <a:pt x="7461" y="86"/>
                </a:cubicBezTo>
                <a:lnTo>
                  <a:pt x="7461" y="344"/>
                </a:lnTo>
                <a:lnTo>
                  <a:pt x="12436" y="344"/>
                </a:lnTo>
                <a:lnTo>
                  <a:pt x="12436" y="86"/>
                </a:lnTo>
                <a:cubicBezTo>
                  <a:pt x="12436" y="43"/>
                  <a:pt x="12747" y="0"/>
                  <a:pt x="13058" y="0"/>
                </a:cubicBezTo>
                <a:lnTo>
                  <a:pt x="19898" y="0"/>
                </a:lnTo>
                <a:lnTo>
                  <a:pt x="17410" y="1204"/>
                </a:lnTo>
                <a:lnTo>
                  <a:pt x="19898" y="2408"/>
                </a:lnTo>
                <a:lnTo>
                  <a:pt x="14923" y="2408"/>
                </a:lnTo>
                <a:lnTo>
                  <a:pt x="14923" y="2666"/>
                </a:lnTo>
                <a:cubicBezTo>
                  <a:pt x="14923" y="2709"/>
                  <a:pt x="14612" y="2752"/>
                  <a:pt x="14301" y="2752"/>
                </a:cubicBezTo>
                <a:lnTo>
                  <a:pt x="5596" y="2752"/>
                </a:lnTo>
                <a:cubicBezTo>
                  <a:pt x="5285" y="2752"/>
                  <a:pt x="4974" y="2709"/>
                  <a:pt x="4974" y="2666"/>
                </a:cubicBezTo>
                <a:lnTo>
                  <a:pt x="4974" y="2408"/>
                </a:lnTo>
                <a:lnTo>
                  <a:pt x="0" y="2408"/>
                </a:lnTo>
                <a:lnTo>
                  <a:pt x="2487" y="1204"/>
                </a:lnTo>
                <a:lnTo>
                  <a:pt x="0" y="0"/>
                </a:lnTo>
                <a:moveTo>
                  <a:pt x="7461" y="86"/>
                </a:moveTo>
                <a:cubicBezTo>
                  <a:pt x="7461" y="129"/>
                  <a:pt x="7150" y="172"/>
                  <a:pt x="6839" y="172"/>
                </a:cubicBezTo>
                <a:lnTo>
                  <a:pt x="5596" y="172"/>
                </a:lnTo>
                <a:cubicBezTo>
                  <a:pt x="5285" y="172"/>
                  <a:pt x="4974" y="215"/>
                  <a:pt x="4974" y="258"/>
                </a:cubicBezTo>
                <a:cubicBezTo>
                  <a:pt x="4974" y="301"/>
                  <a:pt x="5285" y="344"/>
                  <a:pt x="5596" y="344"/>
                </a:cubicBezTo>
                <a:lnTo>
                  <a:pt x="7461" y="344"/>
                </a:lnTo>
                <a:moveTo>
                  <a:pt x="12436" y="86"/>
                </a:moveTo>
                <a:cubicBezTo>
                  <a:pt x="12436" y="129"/>
                  <a:pt x="12747" y="172"/>
                  <a:pt x="13058" y="172"/>
                </a:cubicBezTo>
                <a:lnTo>
                  <a:pt x="14301" y="172"/>
                </a:lnTo>
                <a:cubicBezTo>
                  <a:pt x="14612" y="172"/>
                  <a:pt x="14923" y="215"/>
                  <a:pt x="14923" y="258"/>
                </a:cubicBezTo>
                <a:cubicBezTo>
                  <a:pt x="14923" y="301"/>
                  <a:pt x="14612" y="344"/>
                  <a:pt x="14301" y="344"/>
                </a:cubicBezTo>
                <a:lnTo>
                  <a:pt x="12436" y="344"/>
                </a:lnTo>
                <a:moveTo>
                  <a:pt x="4974" y="258"/>
                </a:moveTo>
                <a:lnTo>
                  <a:pt x="4974" y="2408"/>
                </a:lnTo>
                <a:moveTo>
                  <a:pt x="14923" y="258"/>
                </a:moveTo>
                <a:lnTo>
                  <a:pt x="14923" y="2408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spcBef>
                <a:spcPts val="799"/>
              </a:spcBef>
              <a:defRPr/>
            </a:pPr>
            <a:r>
              <a:rPr lang="ru-RU" sz="3200" b="1" strike="noStrike" spc="-1">
                <a:solidFill>
                  <a:srgbClr val="000066"/>
                </a:solidFill>
                <a:latin typeface="Arial"/>
              </a:rPr>
              <a:t>Нестандартные задачи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50" descr="Копия 0_1176f_6864353b_XL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28440">
            <a:solidFill>
              <a:srgbClr val="000000"/>
            </a:solidFill>
            <a:miter/>
          </a:ln>
        </p:spPr>
      </p:pic>
      <p:grpSp>
        <p:nvGrpSpPr>
          <p:cNvPr id="5" name="Group 1"/>
          <p:cNvGrpSpPr/>
          <p:nvPr/>
        </p:nvGrpSpPr>
        <p:grpSpPr bwMode="auto">
          <a:xfrm>
            <a:off x="533520" y="208440"/>
            <a:ext cx="8229600" cy="6116039"/>
            <a:chOff x="533520" y="208440"/>
            <a:chExt cx="8229600" cy="6116039"/>
          </a:xfrm>
        </p:grpSpPr>
        <p:sp>
          <p:nvSpPr>
            <p:cNvPr id="6" name="CustomShape 2"/>
            <p:cNvSpPr/>
            <p:nvPr/>
          </p:nvSpPr>
          <p:spPr bwMode="auto">
            <a:xfrm>
              <a:off x="3200400" y="304920"/>
              <a:ext cx="2514600" cy="1066680"/>
            </a:xfrm>
            <a:custGeom>
              <a:avLst/>
              <a:gdLst/>
              <a:ahLst/>
              <a:cxnLst/>
              <a:rect l="0" t="0" r="r" b="b"/>
              <a:pathLst>
                <a:path w="6987" h="2965" extrusionOk="0">
                  <a:moveTo>
                    <a:pt x="494" y="0"/>
                  </a:moveTo>
                  <a:cubicBezTo>
                    <a:pt x="247" y="0"/>
                    <a:pt x="0" y="247"/>
                    <a:pt x="0" y="494"/>
                  </a:cubicBezTo>
                  <a:lnTo>
                    <a:pt x="0" y="2470"/>
                  </a:lnTo>
                  <a:cubicBezTo>
                    <a:pt x="0" y="2717"/>
                    <a:pt x="247" y="2964"/>
                    <a:pt x="494" y="2964"/>
                  </a:cubicBezTo>
                  <a:lnTo>
                    <a:pt x="6492" y="2964"/>
                  </a:lnTo>
                  <a:cubicBezTo>
                    <a:pt x="6739" y="2964"/>
                    <a:pt x="6986" y="2717"/>
                    <a:pt x="6986" y="2470"/>
                  </a:cubicBezTo>
                  <a:lnTo>
                    <a:pt x="6986" y="494"/>
                  </a:lnTo>
                  <a:cubicBezTo>
                    <a:pt x="6986" y="247"/>
                    <a:pt x="6739" y="0"/>
                    <a:pt x="6492" y="0"/>
                  </a:cubicBezTo>
                  <a:lnTo>
                    <a:pt x="494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ru-RU" sz="2400" b="1" strike="noStrike" spc="-1">
                  <a:solidFill>
                    <a:srgbClr val="000066"/>
                  </a:solidFill>
                  <a:latin typeface="Arial Black"/>
                </a:rPr>
                <a:t>Формы</a:t>
              </a:r>
              <a:endParaRPr lang="en-US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defRPr/>
              </a:pPr>
              <a:r>
                <a:rPr lang="ru-RU" sz="2400" b="1" strike="noStrike" spc="-1">
                  <a:solidFill>
                    <a:srgbClr val="000066"/>
                  </a:solidFill>
                  <a:latin typeface="Arial Black"/>
                </a:rPr>
                <a:t> работы </a:t>
              </a:r>
              <a:endParaRPr lang="en-US" sz="24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defRPr/>
              </a:pPr>
              <a:r>
                <a:rPr lang="ru-RU" sz="2400" b="1" strike="noStrike" spc="-1">
                  <a:solidFill>
                    <a:srgbClr val="000066"/>
                  </a:solidFill>
                  <a:latin typeface="Arial Black"/>
                </a:rPr>
                <a:t>над задачей</a:t>
              </a:r>
              <a:endParaRPr lang="en-US" sz="2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CustomShape 3"/>
            <p:cNvSpPr/>
            <p:nvPr/>
          </p:nvSpPr>
          <p:spPr bwMode="auto">
            <a:xfrm>
              <a:off x="533520" y="1066680"/>
              <a:ext cx="2209680" cy="685800"/>
            </a:xfrm>
            <a:custGeom>
              <a:avLst/>
              <a:gdLst/>
              <a:ahLst/>
              <a:cxnLst/>
              <a:rect l="0" t="0" r="r" b="b"/>
              <a:pathLst>
                <a:path w="6139" h="1907" extrusionOk="0">
                  <a:moveTo>
                    <a:pt x="317" y="0"/>
                  </a:moveTo>
                  <a:cubicBezTo>
                    <a:pt x="158" y="0"/>
                    <a:pt x="0" y="158"/>
                    <a:pt x="0" y="317"/>
                  </a:cubicBezTo>
                  <a:lnTo>
                    <a:pt x="0" y="1588"/>
                  </a:lnTo>
                  <a:cubicBezTo>
                    <a:pt x="0" y="1747"/>
                    <a:pt x="158" y="1906"/>
                    <a:pt x="317" y="1906"/>
                  </a:cubicBezTo>
                  <a:lnTo>
                    <a:pt x="5821" y="1906"/>
                  </a:lnTo>
                  <a:cubicBezTo>
                    <a:pt x="5979" y="1906"/>
                    <a:pt x="6138" y="1747"/>
                    <a:pt x="6138" y="1588"/>
                  </a:cubicBezTo>
                  <a:lnTo>
                    <a:pt x="6138" y="317"/>
                  </a:lnTo>
                  <a:cubicBezTo>
                    <a:pt x="6138" y="158"/>
                    <a:pt x="5979" y="0"/>
                    <a:pt x="5821" y="0"/>
                  </a:cubicBezTo>
                  <a:lnTo>
                    <a:pt x="317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Работа над 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решенной задачей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CustomShape 4"/>
            <p:cNvSpPr/>
            <p:nvPr/>
          </p:nvSpPr>
          <p:spPr bwMode="auto">
            <a:xfrm>
              <a:off x="6324480" y="1143000"/>
              <a:ext cx="2438640" cy="685800"/>
            </a:xfrm>
            <a:custGeom>
              <a:avLst/>
              <a:gdLst/>
              <a:ahLst/>
              <a:cxnLst/>
              <a:rect l="0" t="0" r="r" b="b"/>
              <a:pathLst>
                <a:path w="6776" h="1907" extrusionOk="0">
                  <a:moveTo>
                    <a:pt x="317" y="0"/>
                  </a:moveTo>
                  <a:cubicBezTo>
                    <a:pt x="158" y="0"/>
                    <a:pt x="0" y="158"/>
                    <a:pt x="0" y="317"/>
                  </a:cubicBezTo>
                  <a:lnTo>
                    <a:pt x="0" y="1588"/>
                  </a:lnTo>
                  <a:cubicBezTo>
                    <a:pt x="0" y="1747"/>
                    <a:pt x="158" y="1906"/>
                    <a:pt x="317" y="1906"/>
                  </a:cubicBezTo>
                  <a:lnTo>
                    <a:pt x="6457" y="1906"/>
                  </a:lnTo>
                  <a:cubicBezTo>
                    <a:pt x="6616" y="1906"/>
                    <a:pt x="6775" y="1747"/>
                    <a:pt x="6775" y="1588"/>
                  </a:cubicBezTo>
                  <a:lnTo>
                    <a:pt x="6775" y="317"/>
                  </a:lnTo>
                  <a:cubicBezTo>
                    <a:pt x="6775" y="158"/>
                    <a:pt x="6616" y="0"/>
                    <a:pt x="6457" y="0"/>
                  </a:cubicBezTo>
                  <a:lnTo>
                    <a:pt x="317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Сравнение задач и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 их решений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CustomShape 5"/>
            <p:cNvSpPr/>
            <p:nvPr/>
          </p:nvSpPr>
          <p:spPr bwMode="auto">
            <a:xfrm>
              <a:off x="6324480" y="1981080"/>
              <a:ext cx="2438640" cy="762120"/>
            </a:xfrm>
            <a:custGeom>
              <a:avLst/>
              <a:gdLst/>
              <a:ahLst/>
              <a:cxnLst/>
              <a:rect l="0" t="0" r="r" b="b"/>
              <a:pathLst>
                <a:path w="6776" h="2119" extrusionOk="0">
                  <a:moveTo>
                    <a:pt x="353" y="0"/>
                  </a:moveTo>
                  <a:cubicBezTo>
                    <a:pt x="176" y="0"/>
                    <a:pt x="0" y="176"/>
                    <a:pt x="0" y="353"/>
                  </a:cubicBezTo>
                  <a:lnTo>
                    <a:pt x="0" y="1765"/>
                  </a:lnTo>
                  <a:cubicBezTo>
                    <a:pt x="0" y="1941"/>
                    <a:pt x="176" y="2118"/>
                    <a:pt x="353" y="2118"/>
                  </a:cubicBezTo>
                  <a:lnTo>
                    <a:pt x="6422" y="2118"/>
                  </a:lnTo>
                  <a:cubicBezTo>
                    <a:pt x="6598" y="2118"/>
                    <a:pt x="6775" y="1941"/>
                    <a:pt x="6775" y="1765"/>
                  </a:cubicBezTo>
                  <a:lnTo>
                    <a:pt x="6775" y="353"/>
                  </a:lnTo>
                  <a:cubicBezTo>
                    <a:pt x="6775" y="176"/>
                    <a:pt x="6598" y="0"/>
                    <a:pt x="6422" y="0"/>
                  </a:cubicBezTo>
                  <a:lnTo>
                    <a:pt x="353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Выбор решения из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2-х предложенных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CustomShape 6"/>
            <p:cNvSpPr/>
            <p:nvPr/>
          </p:nvSpPr>
          <p:spPr bwMode="auto">
            <a:xfrm>
              <a:off x="6324480" y="2819519"/>
              <a:ext cx="2438640" cy="914400"/>
            </a:xfrm>
            <a:custGeom>
              <a:avLst/>
              <a:gdLst/>
              <a:ahLst/>
              <a:cxnLst/>
              <a:rect l="0" t="0" r="r" b="b"/>
              <a:pathLst>
                <a:path w="6775" h="2542" extrusionOk="0">
                  <a:moveTo>
                    <a:pt x="423" y="0"/>
                  </a:moveTo>
                  <a:cubicBezTo>
                    <a:pt x="211" y="0"/>
                    <a:pt x="0" y="211"/>
                    <a:pt x="0" y="423"/>
                  </a:cubicBezTo>
                  <a:lnTo>
                    <a:pt x="0" y="2117"/>
                  </a:lnTo>
                  <a:cubicBezTo>
                    <a:pt x="0" y="2329"/>
                    <a:pt x="211" y="2541"/>
                    <a:pt x="423" y="2541"/>
                  </a:cubicBezTo>
                  <a:lnTo>
                    <a:pt x="6351" y="2541"/>
                  </a:lnTo>
                  <a:cubicBezTo>
                    <a:pt x="6562" y="2541"/>
                    <a:pt x="6774" y="2329"/>
                    <a:pt x="6774" y="2117"/>
                  </a:cubicBezTo>
                  <a:lnTo>
                    <a:pt x="6774" y="423"/>
                  </a:lnTo>
                  <a:cubicBezTo>
                    <a:pt x="6774" y="211"/>
                    <a:pt x="6562" y="0"/>
                    <a:pt x="6351" y="0"/>
                  </a:cubicBezTo>
                  <a:lnTo>
                    <a:pt x="423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Изменение условия, 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чтобы задача реша-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лась др.действием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CustomShape 7"/>
            <p:cNvSpPr/>
            <p:nvPr/>
          </p:nvSpPr>
          <p:spPr bwMode="auto">
            <a:xfrm>
              <a:off x="533520" y="4876920"/>
              <a:ext cx="2209680" cy="685800"/>
            </a:xfrm>
            <a:custGeom>
              <a:avLst/>
              <a:gdLst/>
              <a:ahLst/>
              <a:cxnLst/>
              <a:rect l="0" t="0" r="r" b="b"/>
              <a:pathLst>
                <a:path w="6139" h="1907" extrusionOk="0">
                  <a:moveTo>
                    <a:pt x="317" y="0"/>
                  </a:moveTo>
                  <a:cubicBezTo>
                    <a:pt x="158" y="0"/>
                    <a:pt x="0" y="158"/>
                    <a:pt x="0" y="317"/>
                  </a:cubicBezTo>
                  <a:lnTo>
                    <a:pt x="0" y="1588"/>
                  </a:lnTo>
                  <a:cubicBezTo>
                    <a:pt x="0" y="1747"/>
                    <a:pt x="158" y="1906"/>
                    <a:pt x="317" y="1906"/>
                  </a:cubicBezTo>
                  <a:lnTo>
                    <a:pt x="5821" y="1906"/>
                  </a:lnTo>
                  <a:cubicBezTo>
                    <a:pt x="5979" y="1906"/>
                    <a:pt x="6138" y="1747"/>
                    <a:pt x="6138" y="1588"/>
                  </a:cubicBezTo>
                  <a:lnTo>
                    <a:pt x="6138" y="317"/>
                  </a:lnTo>
                  <a:cubicBezTo>
                    <a:pt x="6138" y="158"/>
                    <a:pt x="5979" y="0"/>
                    <a:pt x="5821" y="0"/>
                  </a:cubicBezTo>
                  <a:lnTo>
                    <a:pt x="317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Закончить решение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CustomShape 8"/>
            <p:cNvSpPr/>
            <p:nvPr/>
          </p:nvSpPr>
          <p:spPr bwMode="auto">
            <a:xfrm>
              <a:off x="3200400" y="1600200"/>
              <a:ext cx="2666880" cy="1143000"/>
            </a:xfrm>
            <a:custGeom>
              <a:avLst/>
              <a:gdLst/>
              <a:ahLst/>
              <a:cxnLst/>
              <a:rect l="0" t="0" r="r" b="b"/>
              <a:pathLst>
                <a:path w="7410" h="3177" extrusionOk="0">
                  <a:moveTo>
                    <a:pt x="529" y="0"/>
                  </a:moveTo>
                  <a:cubicBezTo>
                    <a:pt x="264" y="0"/>
                    <a:pt x="0" y="264"/>
                    <a:pt x="0" y="529"/>
                  </a:cubicBezTo>
                  <a:lnTo>
                    <a:pt x="0" y="2646"/>
                  </a:lnTo>
                  <a:cubicBezTo>
                    <a:pt x="0" y="2911"/>
                    <a:pt x="264" y="3176"/>
                    <a:pt x="529" y="3176"/>
                  </a:cubicBezTo>
                  <a:lnTo>
                    <a:pt x="6879" y="3176"/>
                  </a:lnTo>
                  <a:cubicBezTo>
                    <a:pt x="7144" y="3176"/>
                    <a:pt x="7409" y="2911"/>
                    <a:pt x="7409" y="2646"/>
                  </a:cubicBezTo>
                  <a:lnTo>
                    <a:pt x="7409" y="529"/>
                  </a:lnTo>
                  <a:cubicBezTo>
                    <a:pt x="7409" y="264"/>
                    <a:pt x="7144" y="0"/>
                    <a:pt x="6879" y="0"/>
                  </a:cubicBezTo>
                  <a:lnTo>
                    <a:pt x="529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Решение задач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 с лишними или 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недостающими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 данными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CustomShape 9"/>
            <p:cNvSpPr/>
            <p:nvPr/>
          </p:nvSpPr>
          <p:spPr bwMode="auto">
            <a:xfrm>
              <a:off x="533520" y="3352680"/>
              <a:ext cx="2209680" cy="685800"/>
            </a:xfrm>
            <a:custGeom>
              <a:avLst/>
              <a:gdLst/>
              <a:ahLst/>
              <a:cxnLst/>
              <a:rect l="0" t="0" r="r" b="b"/>
              <a:pathLst>
                <a:path w="6139" h="1907" extrusionOk="0">
                  <a:moveTo>
                    <a:pt x="317" y="0"/>
                  </a:moveTo>
                  <a:cubicBezTo>
                    <a:pt x="158" y="0"/>
                    <a:pt x="0" y="158"/>
                    <a:pt x="0" y="317"/>
                  </a:cubicBezTo>
                  <a:lnTo>
                    <a:pt x="0" y="1588"/>
                  </a:lnTo>
                  <a:cubicBezTo>
                    <a:pt x="0" y="1747"/>
                    <a:pt x="158" y="1906"/>
                    <a:pt x="317" y="1906"/>
                  </a:cubicBezTo>
                  <a:lnTo>
                    <a:pt x="5821" y="1906"/>
                  </a:lnTo>
                  <a:cubicBezTo>
                    <a:pt x="5979" y="1906"/>
                    <a:pt x="6138" y="1747"/>
                    <a:pt x="6138" y="1588"/>
                  </a:cubicBezTo>
                  <a:lnTo>
                    <a:pt x="6138" y="317"/>
                  </a:lnTo>
                  <a:cubicBezTo>
                    <a:pt x="6138" y="158"/>
                    <a:pt x="5979" y="0"/>
                    <a:pt x="5821" y="0"/>
                  </a:cubicBezTo>
                  <a:lnTo>
                    <a:pt x="317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Работа над 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структурой задачи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CustomShape 10"/>
            <p:cNvSpPr/>
            <p:nvPr/>
          </p:nvSpPr>
          <p:spPr bwMode="auto">
            <a:xfrm>
              <a:off x="533520" y="2590920"/>
              <a:ext cx="2209680" cy="685800"/>
            </a:xfrm>
            <a:custGeom>
              <a:avLst/>
              <a:gdLst/>
              <a:ahLst/>
              <a:cxnLst/>
              <a:rect l="0" t="0" r="r" b="b"/>
              <a:pathLst>
                <a:path w="6139" h="1907" extrusionOk="0">
                  <a:moveTo>
                    <a:pt x="317" y="0"/>
                  </a:moveTo>
                  <a:cubicBezTo>
                    <a:pt x="158" y="0"/>
                    <a:pt x="0" y="158"/>
                    <a:pt x="0" y="317"/>
                  </a:cubicBezTo>
                  <a:lnTo>
                    <a:pt x="0" y="1588"/>
                  </a:lnTo>
                  <a:cubicBezTo>
                    <a:pt x="0" y="1747"/>
                    <a:pt x="158" y="1906"/>
                    <a:pt x="317" y="1906"/>
                  </a:cubicBezTo>
                  <a:lnTo>
                    <a:pt x="5821" y="1906"/>
                  </a:lnTo>
                  <a:cubicBezTo>
                    <a:pt x="5979" y="1906"/>
                    <a:pt x="6138" y="1747"/>
                    <a:pt x="6138" y="1588"/>
                  </a:cubicBezTo>
                  <a:lnTo>
                    <a:pt x="6138" y="317"/>
                  </a:lnTo>
                  <a:cubicBezTo>
                    <a:pt x="6138" y="158"/>
                    <a:pt x="5979" y="0"/>
                    <a:pt x="5821" y="0"/>
                  </a:cubicBezTo>
                  <a:lnTo>
                    <a:pt x="317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Моделирование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задачи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0" strike="noStrike" spc="-1">
                  <a:solidFill>
                    <a:srgbClr val="000000"/>
                  </a:solidFill>
                  <a:latin typeface="Arial"/>
                </a:rPr>
                <a:t> 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CustomShape 11"/>
            <p:cNvSpPr/>
            <p:nvPr/>
          </p:nvSpPr>
          <p:spPr bwMode="auto">
            <a:xfrm>
              <a:off x="533520" y="1828800"/>
              <a:ext cx="2209680" cy="685800"/>
            </a:xfrm>
            <a:custGeom>
              <a:avLst/>
              <a:gdLst/>
              <a:ahLst/>
              <a:cxnLst/>
              <a:rect l="0" t="0" r="r" b="b"/>
              <a:pathLst>
                <a:path w="6139" h="1907" extrusionOk="0">
                  <a:moveTo>
                    <a:pt x="317" y="0"/>
                  </a:moveTo>
                  <a:cubicBezTo>
                    <a:pt x="158" y="0"/>
                    <a:pt x="0" y="158"/>
                    <a:pt x="0" y="317"/>
                  </a:cubicBezTo>
                  <a:lnTo>
                    <a:pt x="0" y="1588"/>
                  </a:lnTo>
                  <a:cubicBezTo>
                    <a:pt x="0" y="1747"/>
                    <a:pt x="158" y="1906"/>
                    <a:pt x="317" y="1906"/>
                  </a:cubicBezTo>
                  <a:lnTo>
                    <a:pt x="5821" y="1906"/>
                  </a:lnTo>
                  <a:cubicBezTo>
                    <a:pt x="5979" y="1906"/>
                    <a:pt x="6138" y="1747"/>
                    <a:pt x="6138" y="1588"/>
                  </a:cubicBezTo>
                  <a:lnTo>
                    <a:pt x="6138" y="317"/>
                  </a:lnTo>
                  <a:cubicBezTo>
                    <a:pt x="6138" y="158"/>
                    <a:pt x="5979" y="0"/>
                    <a:pt x="5821" y="0"/>
                  </a:cubicBezTo>
                  <a:lnTo>
                    <a:pt x="317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Решение задач 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разными способами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CustomShape 12"/>
            <p:cNvSpPr/>
            <p:nvPr/>
          </p:nvSpPr>
          <p:spPr bwMode="auto">
            <a:xfrm>
              <a:off x="6324480" y="4648320"/>
              <a:ext cx="2438640" cy="761760"/>
            </a:xfrm>
            <a:custGeom>
              <a:avLst/>
              <a:gdLst/>
              <a:ahLst/>
              <a:cxnLst/>
              <a:rect l="0" t="0" r="r" b="b"/>
              <a:pathLst>
                <a:path w="6776" h="2118" extrusionOk="0">
                  <a:moveTo>
                    <a:pt x="352" y="0"/>
                  </a:moveTo>
                  <a:cubicBezTo>
                    <a:pt x="176" y="0"/>
                    <a:pt x="0" y="176"/>
                    <a:pt x="0" y="352"/>
                  </a:cubicBezTo>
                  <a:lnTo>
                    <a:pt x="0" y="1764"/>
                  </a:lnTo>
                  <a:cubicBezTo>
                    <a:pt x="0" y="1940"/>
                    <a:pt x="176" y="2117"/>
                    <a:pt x="352" y="2117"/>
                  </a:cubicBezTo>
                  <a:lnTo>
                    <a:pt x="6422" y="2117"/>
                  </a:lnTo>
                  <a:cubicBezTo>
                    <a:pt x="6598" y="2117"/>
                    <a:pt x="6775" y="1940"/>
                    <a:pt x="6775" y="1764"/>
                  </a:cubicBezTo>
                  <a:lnTo>
                    <a:pt x="6775" y="352"/>
                  </a:lnTo>
                  <a:cubicBezTo>
                    <a:pt x="6775" y="176"/>
                    <a:pt x="6598" y="0"/>
                    <a:pt x="6422" y="0"/>
                  </a:cubicBezTo>
                  <a:lnTo>
                    <a:pt x="352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Составление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 аналогичной задачи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CustomShape 13"/>
            <p:cNvSpPr/>
            <p:nvPr/>
          </p:nvSpPr>
          <p:spPr bwMode="auto">
            <a:xfrm>
              <a:off x="3200400" y="2895480"/>
              <a:ext cx="2666880" cy="914400"/>
            </a:xfrm>
            <a:custGeom>
              <a:avLst/>
              <a:gdLst/>
              <a:ahLst/>
              <a:cxnLst/>
              <a:rect l="0" t="0" r="r" b="b"/>
              <a:pathLst>
                <a:path w="7409" h="2542" extrusionOk="0">
                  <a:moveTo>
                    <a:pt x="423" y="0"/>
                  </a:moveTo>
                  <a:cubicBezTo>
                    <a:pt x="211" y="0"/>
                    <a:pt x="0" y="211"/>
                    <a:pt x="0" y="423"/>
                  </a:cubicBezTo>
                  <a:lnTo>
                    <a:pt x="0" y="2117"/>
                  </a:lnTo>
                  <a:cubicBezTo>
                    <a:pt x="0" y="2329"/>
                    <a:pt x="211" y="2541"/>
                    <a:pt x="423" y="2541"/>
                  </a:cubicBezTo>
                  <a:lnTo>
                    <a:pt x="6985" y="2541"/>
                  </a:lnTo>
                  <a:cubicBezTo>
                    <a:pt x="7196" y="2541"/>
                    <a:pt x="7408" y="2329"/>
                    <a:pt x="7408" y="2117"/>
                  </a:cubicBezTo>
                  <a:lnTo>
                    <a:pt x="7408" y="423"/>
                  </a:lnTo>
                  <a:cubicBezTo>
                    <a:pt x="7408" y="211"/>
                    <a:pt x="7196" y="0"/>
                    <a:pt x="6985" y="0"/>
                  </a:cubicBezTo>
                  <a:lnTo>
                    <a:pt x="423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Составление 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разных выражений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к «данным» задачи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CustomShape 14"/>
            <p:cNvSpPr/>
            <p:nvPr/>
          </p:nvSpPr>
          <p:spPr bwMode="auto">
            <a:xfrm>
              <a:off x="3200400" y="3962519"/>
              <a:ext cx="2666880" cy="914400"/>
            </a:xfrm>
            <a:custGeom>
              <a:avLst/>
              <a:gdLst/>
              <a:ahLst/>
              <a:cxnLst/>
              <a:rect l="0" t="0" r="r" b="b"/>
              <a:pathLst>
                <a:path w="7409" h="2542" extrusionOk="0">
                  <a:moveTo>
                    <a:pt x="423" y="0"/>
                  </a:moveTo>
                  <a:cubicBezTo>
                    <a:pt x="211" y="0"/>
                    <a:pt x="0" y="211"/>
                    <a:pt x="0" y="423"/>
                  </a:cubicBezTo>
                  <a:lnTo>
                    <a:pt x="0" y="2117"/>
                  </a:lnTo>
                  <a:cubicBezTo>
                    <a:pt x="0" y="2329"/>
                    <a:pt x="211" y="2541"/>
                    <a:pt x="423" y="2541"/>
                  </a:cubicBezTo>
                  <a:lnTo>
                    <a:pt x="6985" y="2541"/>
                  </a:lnTo>
                  <a:cubicBezTo>
                    <a:pt x="7196" y="2541"/>
                    <a:pt x="7408" y="2329"/>
                    <a:pt x="7408" y="2117"/>
                  </a:cubicBezTo>
                  <a:lnTo>
                    <a:pt x="7408" y="423"/>
                  </a:lnTo>
                  <a:cubicBezTo>
                    <a:pt x="7408" y="211"/>
                    <a:pt x="7196" y="0"/>
                    <a:pt x="6985" y="0"/>
                  </a:cubicBezTo>
                  <a:lnTo>
                    <a:pt x="423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Выбор выражений,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являющихся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 решением задачи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CustomShape 15"/>
            <p:cNvSpPr/>
            <p:nvPr/>
          </p:nvSpPr>
          <p:spPr bwMode="auto">
            <a:xfrm>
              <a:off x="533520" y="4114800"/>
              <a:ext cx="2209680" cy="685800"/>
            </a:xfrm>
            <a:custGeom>
              <a:avLst/>
              <a:gdLst/>
              <a:ahLst/>
              <a:cxnLst/>
              <a:rect l="0" t="0" r="r" b="b"/>
              <a:pathLst>
                <a:path w="6139" h="1907" extrusionOk="0">
                  <a:moveTo>
                    <a:pt x="317" y="0"/>
                  </a:moveTo>
                  <a:cubicBezTo>
                    <a:pt x="158" y="0"/>
                    <a:pt x="0" y="158"/>
                    <a:pt x="0" y="317"/>
                  </a:cubicBezTo>
                  <a:lnTo>
                    <a:pt x="0" y="1588"/>
                  </a:lnTo>
                  <a:cubicBezTo>
                    <a:pt x="0" y="1747"/>
                    <a:pt x="158" y="1906"/>
                    <a:pt x="317" y="1906"/>
                  </a:cubicBezTo>
                  <a:lnTo>
                    <a:pt x="5821" y="1906"/>
                  </a:lnTo>
                  <a:cubicBezTo>
                    <a:pt x="5979" y="1906"/>
                    <a:pt x="6138" y="1747"/>
                    <a:pt x="6138" y="1588"/>
                  </a:cubicBezTo>
                  <a:lnTo>
                    <a:pt x="6138" y="317"/>
                  </a:lnTo>
                  <a:cubicBezTo>
                    <a:pt x="6138" y="158"/>
                    <a:pt x="5979" y="0"/>
                    <a:pt x="5821" y="0"/>
                  </a:cubicBezTo>
                  <a:lnTo>
                    <a:pt x="317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Объяснение 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готового решения</a:t>
              </a:r>
              <a:r>
                <a:rPr lang="ru-RU" sz="1800" b="0" strike="noStrike" spc="-1">
                  <a:solidFill>
                    <a:srgbClr val="000000"/>
                  </a:solidFill>
                  <a:latin typeface="Arial"/>
                </a:rPr>
                <a:t> 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CustomShape 16"/>
            <p:cNvSpPr/>
            <p:nvPr/>
          </p:nvSpPr>
          <p:spPr bwMode="auto">
            <a:xfrm rot="78600">
              <a:off x="1370880" y="228600"/>
              <a:ext cx="1776240" cy="685800"/>
            </a:xfrm>
            <a:custGeom>
              <a:avLst/>
              <a:gdLst/>
              <a:ahLst/>
              <a:cxnLst/>
              <a:rect l="0" t="0" r="r" b="b"/>
              <a:pathLst>
                <a:path w="4691" h="1908" extrusionOk="0">
                  <a:moveTo>
                    <a:pt x="4690" y="1906"/>
                  </a:moveTo>
                  <a:lnTo>
                    <a:pt x="4687" y="1807"/>
                  </a:lnTo>
                  <a:lnTo>
                    <a:pt x="4680" y="1708"/>
                  </a:lnTo>
                  <a:lnTo>
                    <a:pt x="4668" y="1609"/>
                  </a:lnTo>
                  <a:lnTo>
                    <a:pt x="4652" y="1510"/>
                  </a:lnTo>
                  <a:lnTo>
                    <a:pt x="4630" y="1414"/>
                  </a:lnTo>
                  <a:lnTo>
                    <a:pt x="4604" y="1317"/>
                  </a:lnTo>
                  <a:lnTo>
                    <a:pt x="4574" y="1224"/>
                  </a:lnTo>
                  <a:lnTo>
                    <a:pt x="4540" y="1132"/>
                  </a:lnTo>
                  <a:lnTo>
                    <a:pt x="4501" y="1042"/>
                  </a:lnTo>
                  <a:lnTo>
                    <a:pt x="4458" y="953"/>
                  </a:lnTo>
                  <a:lnTo>
                    <a:pt x="4410" y="869"/>
                  </a:lnTo>
                  <a:lnTo>
                    <a:pt x="4359" y="787"/>
                  </a:lnTo>
                  <a:lnTo>
                    <a:pt x="4304" y="708"/>
                  </a:lnTo>
                  <a:lnTo>
                    <a:pt x="4246" y="631"/>
                  </a:lnTo>
                  <a:lnTo>
                    <a:pt x="4184" y="559"/>
                  </a:lnTo>
                  <a:lnTo>
                    <a:pt x="4118" y="490"/>
                  </a:lnTo>
                  <a:lnTo>
                    <a:pt x="4050" y="426"/>
                  </a:lnTo>
                  <a:lnTo>
                    <a:pt x="3977" y="364"/>
                  </a:lnTo>
                  <a:lnTo>
                    <a:pt x="3903" y="308"/>
                  </a:lnTo>
                  <a:lnTo>
                    <a:pt x="3826" y="256"/>
                  </a:lnTo>
                  <a:lnTo>
                    <a:pt x="3747" y="208"/>
                  </a:lnTo>
                  <a:lnTo>
                    <a:pt x="3665" y="165"/>
                  </a:lnTo>
                  <a:lnTo>
                    <a:pt x="3582" y="127"/>
                  </a:lnTo>
                  <a:lnTo>
                    <a:pt x="3496" y="93"/>
                  </a:lnTo>
                  <a:lnTo>
                    <a:pt x="3410" y="65"/>
                  </a:lnTo>
                  <a:lnTo>
                    <a:pt x="3322" y="42"/>
                  </a:lnTo>
                  <a:lnTo>
                    <a:pt x="3233" y="23"/>
                  </a:lnTo>
                  <a:lnTo>
                    <a:pt x="3143" y="10"/>
                  </a:lnTo>
                  <a:lnTo>
                    <a:pt x="3053" y="3"/>
                  </a:lnTo>
                  <a:lnTo>
                    <a:pt x="2963" y="0"/>
                  </a:lnTo>
                  <a:lnTo>
                    <a:pt x="1976" y="1"/>
                  </a:lnTo>
                  <a:lnTo>
                    <a:pt x="1882" y="3"/>
                  </a:lnTo>
                  <a:lnTo>
                    <a:pt x="1789" y="11"/>
                  </a:lnTo>
                  <a:lnTo>
                    <a:pt x="1695" y="25"/>
                  </a:lnTo>
                  <a:lnTo>
                    <a:pt x="1604" y="45"/>
                  </a:lnTo>
                  <a:lnTo>
                    <a:pt x="1512" y="70"/>
                  </a:lnTo>
                  <a:lnTo>
                    <a:pt x="1424" y="100"/>
                  </a:lnTo>
                  <a:lnTo>
                    <a:pt x="1336" y="136"/>
                  </a:lnTo>
                  <a:lnTo>
                    <a:pt x="1250" y="177"/>
                  </a:lnTo>
                  <a:lnTo>
                    <a:pt x="1166" y="223"/>
                  </a:lnTo>
                  <a:lnTo>
                    <a:pt x="1084" y="274"/>
                  </a:lnTo>
                  <a:lnTo>
                    <a:pt x="1006" y="329"/>
                  </a:lnTo>
                  <a:lnTo>
                    <a:pt x="929" y="390"/>
                  </a:lnTo>
                  <a:lnTo>
                    <a:pt x="857" y="455"/>
                  </a:lnTo>
                  <a:lnTo>
                    <a:pt x="786" y="524"/>
                  </a:lnTo>
                  <a:lnTo>
                    <a:pt x="721" y="597"/>
                  </a:lnTo>
                  <a:lnTo>
                    <a:pt x="658" y="674"/>
                  </a:lnTo>
                  <a:lnTo>
                    <a:pt x="599" y="755"/>
                  </a:lnTo>
                  <a:lnTo>
                    <a:pt x="544" y="839"/>
                  </a:lnTo>
                  <a:lnTo>
                    <a:pt x="494" y="926"/>
                  </a:lnTo>
                  <a:lnTo>
                    <a:pt x="0" y="926"/>
                  </a:lnTo>
                  <a:lnTo>
                    <a:pt x="742" y="1906"/>
                  </a:lnTo>
                  <a:lnTo>
                    <a:pt x="1975" y="926"/>
                  </a:lnTo>
                  <a:lnTo>
                    <a:pt x="1482" y="926"/>
                  </a:lnTo>
                  <a:lnTo>
                    <a:pt x="1528" y="846"/>
                  </a:lnTo>
                  <a:lnTo>
                    <a:pt x="1576" y="769"/>
                  </a:lnTo>
                  <a:lnTo>
                    <a:pt x="1628" y="695"/>
                  </a:lnTo>
                  <a:lnTo>
                    <a:pt x="1685" y="624"/>
                  </a:lnTo>
                  <a:lnTo>
                    <a:pt x="1743" y="556"/>
                  </a:lnTo>
                  <a:lnTo>
                    <a:pt x="1806" y="492"/>
                  </a:lnTo>
                  <a:lnTo>
                    <a:pt x="1870" y="430"/>
                  </a:lnTo>
                  <a:lnTo>
                    <a:pt x="1937" y="373"/>
                  </a:lnTo>
                  <a:lnTo>
                    <a:pt x="2008" y="318"/>
                  </a:lnTo>
                  <a:lnTo>
                    <a:pt x="2080" y="268"/>
                  </a:lnTo>
                  <a:lnTo>
                    <a:pt x="2155" y="223"/>
                  </a:lnTo>
                  <a:lnTo>
                    <a:pt x="2231" y="180"/>
                  </a:lnTo>
                  <a:lnTo>
                    <a:pt x="2309" y="142"/>
                  </a:lnTo>
                  <a:lnTo>
                    <a:pt x="2388" y="108"/>
                  </a:lnTo>
                  <a:lnTo>
                    <a:pt x="2470" y="79"/>
                  </a:lnTo>
                  <a:lnTo>
                    <a:pt x="2470" y="80"/>
                  </a:lnTo>
                  <a:lnTo>
                    <a:pt x="2553" y="110"/>
                  </a:lnTo>
                  <a:lnTo>
                    <a:pt x="2636" y="146"/>
                  </a:lnTo>
                  <a:lnTo>
                    <a:pt x="2716" y="185"/>
                  </a:lnTo>
                  <a:lnTo>
                    <a:pt x="2795" y="229"/>
                  </a:lnTo>
                  <a:lnTo>
                    <a:pt x="2872" y="277"/>
                  </a:lnTo>
                  <a:lnTo>
                    <a:pt x="2946" y="331"/>
                  </a:lnTo>
                  <a:lnTo>
                    <a:pt x="3019" y="387"/>
                  </a:lnTo>
                  <a:lnTo>
                    <a:pt x="3087" y="448"/>
                  </a:lnTo>
                  <a:lnTo>
                    <a:pt x="3155" y="513"/>
                  </a:lnTo>
                  <a:lnTo>
                    <a:pt x="3217" y="582"/>
                  </a:lnTo>
                  <a:lnTo>
                    <a:pt x="3278" y="653"/>
                  </a:lnTo>
                  <a:lnTo>
                    <a:pt x="3334" y="728"/>
                  </a:lnTo>
                  <a:lnTo>
                    <a:pt x="3386" y="808"/>
                  </a:lnTo>
                  <a:lnTo>
                    <a:pt x="3435" y="889"/>
                  </a:lnTo>
                  <a:lnTo>
                    <a:pt x="3480" y="973"/>
                  </a:lnTo>
                  <a:lnTo>
                    <a:pt x="3522" y="1059"/>
                  </a:lnTo>
                  <a:lnTo>
                    <a:pt x="3559" y="1148"/>
                  </a:lnTo>
                  <a:lnTo>
                    <a:pt x="3592" y="1237"/>
                  </a:lnTo>
                  <a:lnTo>
                    <a:pt x="3621" y="1330"/>
                  </a:lnTo>
                  <a:lnTo>
                    <a:pt x="3646" y="1423"/>
                  </a:lnTo>
                  <a:lnTo>
                    <a:pt x="3667" y="1519"/>
                  </a:lnTo>
                  <a:lnTo>
                    <a:pt x="3683" y="1614"/>
                  </a:lnTo>
                  <a:lnTo>
                    <a:pt x="3693" y="1711"/>
                  </a:lnTo>
                  <a:lnTo>
                    <a:pt x="3700" y="1809"/>
                  </a:lnTo>
                  <a:lnTo>
                    <a:pt x="3702" y="1907"/>
                  </a:lnTo>
                  <a:lnTo>
                    <a:pt x="4690" y="1906"/>
                  </a:lnTo>
                  <a:moveTo>
                    <a:pt x="4690" y="1906"/>
                  </a:moveTo>
                  <a:lnTo>
                    <a:pt x="4687" y="1807"/>
                  </a:lnTo>
                  <a:lnTo>
                    <a:pt x="4680" y="1708"/>
                  </a:lnTo>
                  <a:lnTo>
                    <a:pt x="4668" y="1609"/>
                  </a:lnTo>
                  <a:lnTo>
                    <a:pt x="4652" y="1510"/>
                  </a:lnTo>
                  <a:lnTo>
                    <a:pt x="4630" y="1414"/>
                  </a:lnTo>
                  <a:lnTo>
                    <a:pt x="4604" y="1317"/>
                  </a:lnTo>
                  <a:lnTo>
                    <a:pt x="4574" y="1224"/>
                  </a:lnTo>
                  <a:lnTo>
                    <a:pt x="4540" y="1132"/>
                  </a:lnTo>
                  <a:lnTo>
                    <a:pt x="4501" y="1042"/>
                  </a:lnTo>
                  <a:lnTo>
                    <a:pt x="4458" y="953"/>
                  </a:lnTo>
                  <a:lnTo>
                    <a:pt x="4410" y="869"/>
                  </a:lnTo>
                  <a:lnTo>
                    <a:pt x="4359" y="787"/>
                  </a:lnTo>
                  <a:lnTo>
                    <a:pt x="4304" y="708"/>
                  </a:lnTo>
                  <a:lnTo>
                    <a:pt x="4246" y="631"/>
                  </a:lnTo>
                  <a:lnTo>
                    <a:pt x="4184" y="559"/>
                  </a:lnTo>
                  <a:lnTo>
                    <a:pt x="4118" y="490"/>
                  </a:lnTo>
                  <a:lnTo>
                    <a:pt x="4050" y="426"/>
                  </a:lnTo>
                  <a:lnTo>
                    <a:pt x="3977" y="364"/>
                  </a:lnTo>
                  <a:lnTo>
                    <a:pt x="3903" y="308"/>
                  </a:lnTo>
                  <a:lnTo>
                    <a:pt x="3826" y="256"/>
                  </a:lnTo>
                  <a:lnTo>
                    <a:pt x="3747" y="208"/>
                  </a:lnTo>
                  <a:lnTo>
                    <a:pt x="3665" y="165"/>
                  </a:lnTo>
                  <a:lnTo>
                    <a:pt x="3582" y="127"/>
                  </a:lnTo>
                  <a:lnTo>
                    <a:pt x="3496" y="93"/>
                  </a:lnTo>
                  <a:lnTo>
                    <a:pt x="3410" y="65"/>
                  </a:lnTo>
                  <a:lnTo>
                    <a:pt x="3322" y="42"/>
                  </a:lnTo>
                  <a:lnTo>
                    <a:pt x="3233" y="23"/>
                  </a:lnTo>
                  <a:lnTo>
                    <a:pt x="3143" y="10"/>
                  </a:lnTo>
                  <a:lnTo>
                    <a:pt x="3053" y="3"/>
                  </a:lnTo>
                  <a:lnTo>
                    <a:pt x="2963" y="0"/>
                  </a:lnTo>
                  <a:lnTo>
                    <a:pt x="2963" y="0"/>
                  </a:lnTo>
                  <a:lnTo>
                    <a:pt x="2930" y="0"/>
                  </a:lnTo>
                  <a:lnTo>
                    <a:pt x="2896" y="2"/>
                  </a:lnTo>
                  <a:lnTo>
                    <a:pt x="2863" y="3"/>
                  </a:lnTo>
                  <a:lnTo>
                    <a:pt x="2829" y="6"/>
                  </a:lnTo>
                  <a:lnTo>
                    <a:pt x="2796" y="9"/>
                  </a:lnTo>
                  <a:lnTo>
                    <a:pt x="2762" y="14"/>
                  </a:lnTo>
                  <a:lnTo>
                    <a:pt x="2729" y="17"/>
                  </a:lnTo>
                  <a:lnTo>
                    <a:pt x="2696" y="23"/>
                  </a:lnTo>
                  <a:lnTo>
                    <a:pt x="2665" y="29"/>
                  </a:lnTo>
                  <a:lnTo>
                    <a:pt x="2632" y="36"/>
                  </a:lnTo>
                  <a:lnTo>
                    <a:pt x="2599" y="43"/>
                  </a:lnTo>
                  <a:lnTo>
                    <a:pt x="2567" y="51"/>
                  </a:lnTo>
                  <a:lnTo>
                    <a:pt x="2533" y="60"/>
                  </a:lnTo>
                  <a:lnTo>
                    <a:pt x="2501" y="70"/>
                  </a:lnTo>
                  <a:lnTo>
                    <a:pt x="2470" y="79"/>
                  </a:lnTo>
                  <a:lnTo>
                    <a:pt x="2470" y="80"/>
                  </a:lnTo>
                  <a:lnTo>
                    <a:pt x="2553" y="110"/>
                  </a:lnTo>
                  <a:lnTo>
                    <a:pt x="2636" y="146"/>
                  </a:lnTo>
                  <a:lnTo>
                    <a:pt x="2716" y="185"/>
                  </a:lnTo>
                  <a:lnTo>
                    <a:pt x="2795" y="229"/>
                  </a:lnTo>
                  <a:lnTo>
                    <a:pt x="2872" y="277"/>
                  </a:lnTo>
                  <a:lnTo>
                    <a:pt x="2946" y="331"/>
                  </a:lnTo>
                  <a:lnTo>
                    <a:pt x="3019" y="387"/>
                  </a:lnTo>
                  <a:lnTo>
                    <a:pt x="3087" y="448"/>
                  </a:lnTo>
                  <a:lnTo>
                    <a:pt x="3155" y="513"/>
                  </a:lnTo>
                  <a:lnTo>
                    <a:pt x="3217" y="582"/>
                  </a:lnTo>
                  <a:lnTo>
                    <a:pt x="3278" y="653"/>
                  </a:lnTo>
                  <a:lnTo>
                    <a:pt x="3334" y="728"/>
                  </a:lnTo>
                  <a:lnTo>
                    <a:pt x="3386" y="808"/>
                  </a:lnTo>
                  <a:lnTo>
                    <a:pt x="3435" y="889"/>
                  </a:lnTo>
                  <a:lnTo>
                    <a:pt x="3480" y="973"/>
                  </a:lnTo>
                  <a:lnTo>
                    <a:pt x="3522" y="1059"/>
                  </a:lnTo>
                  <a:lnTo>
                    <a:pt x="3559" y="1148"/>
                  </a:lnTo>
                  <a:lnTo>
                    <a:pt x="3592" y="1237"/>
                  </a:lnTo>
                  <a:lnTo>
                    <a:pt x="3621" y="1330"/>
                  </a:lnTo>
                  <a:lnTo>
                    <a:pt x="3646" y="1423"/>
                  </a:lnTo>
                  <a:lnTo>
                    <a:pt x="3667" y="1519"/>
                  </a:lnTo>
                  <a:lnTo>
                    <a:pt x="3683" y="1614"/>
                  </a:lnTo>
                  <a:lnTo>
                    <a:pt x="3693" y="1711"/>
                  </a:lnTo>
                  <a:lnTo>
                    <a:pt x="3700" y="1809"/>
                  </a:lnTo>
                  <a:lnTo>
                    <a:pt x="3702" y="1907"/>
                  </a:lnTo>
                  <a:lnTo>
                    <a:pt x="4690" y="1906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17"/>
            <p:cNvSpPr/>
            <p:nvPr/>
          </p:nvSpPr>
          <p:spPr bwMode="auto">
            <a:xfrm>
              <a:off x="5791320" y="228600"/>
              <a:ext cx="1752480" cy="685800"/>
            </a:xfrm>
            <a:custGeom>
              <a:avLst/>
              <a:gdLst/>
              <a:ahLst/>
              <a:cxnLst/>
              <a:rect l="0" t="0" r="r" b="b"/>
              <a:pathLst>
                <a:path w="4773" h="1907" extrusionOk="0">
                  <a:moveTo>
                    <a:pt x="0" y="1906"/>
                  </a:moveTo>
                  <a:lnTo>
                    <a:pt x="2" y="1806"/>
                  </a:lnTo>
                  <a:lnTo>
                    <a:pt x="9" y="1707"/>
                  </a:lnTo>
                  <a:lnTo>
                    <a:pt x="21" y="1608"/>
                  </a:lnTo>
                  <a:lnTo>
                    <a:pt x="37" y="1510"/>
                  </a:lnTo>
                  <a:lnTo>
                    <a:pt x="57" y="1413"/>
                  </a:lnTo>
                  <a:lnTo>
                    <a:pt x="82" y="1317"/>
                  </a:lnTo>
                  <a:lnTo>
                    <a:pt x="112" y="1223"/>
                  </a:lnTo>
                  <a:lnTo>
                    <a:pt x="145" y="1131"/>
                  </a:lnTo>
                  <a:lnTo>
                    <a:pt x="183" y="1041"/>
                  </a:lnTo>
                  <a:lnTo>
                    <a:pt x="225" y="953"/>
                  </a:lnTo>
                  <a:lnTo>
                    <a:pt x="271" y="868"/>
                  </a:lnTo>
                  <a:lnTo>
                    <a:pt x="321" y="786"/>
                  </a:lnTo>
                  <a:lnTo>
                    <a:pt x="375" y="707"/>
                  </a:lnTo>
                  <a:lnTo>
                    <a:pt x="432" y="631"/>
                  </a:lnTo>
                  <a:lnTo>
                    <a:pt x="493" y="558"/>
                  </a:lnTo>
                  <a:lnTo>
                    <a:pt x="557" y="490"/>
                  </a:lnTo>
                  <a:lnTo>
                    <a:pt x="623" y="425"/>
                  </a:lnTo>
                  <a:lnTo>
                    <a:pt x="693" y="364"/>
                  </a:lnTo>
                  <a:lnTo>
                    <a:pt x="766" y="307"/>
                  </a:lnTo>
                  <a:lnTo>
                    <a:pt x="841" y="255"/>
                  </a:lnTo>
                  <a:lnTo>
                    <a:pt x="918" y="208"/>
                  </a:lnTo>
                  <a:lnTo>
                    <a:pt x="998" y="165"/>
                  </a:lnTo>
                  <a:lnTo>
                    <a:pt x="1079" y="127"/>
                  </a:lnTo>
                  <a:lnTo>
                    <a:pt x="1162" y="93"/>
                  </a:lnTo>
                  <a:lnTo>
                    <a:pt x="1247" y="65"/>
                  </a:lnTo>
                  <a:lnTo>
                    <a:pt x="1332" y="42"/>
                  </a:lnTo>
                  <a:lnTo>
                    <a:pt x="1419" y="23"/>
                  </a:lnTo>
                  <a:lnTo>
                    <a:pt x="1506" y="10"/>
                  </a:lnTo>
                  <a:lnTo>
                    <a:pt x="1594" y="3"/>
                  </a:lnTo>
                  <a:lnTo>
                    <a:pt x="1682" y="0"/>
                  </a:lnTo>
                  <a:lnTo>
                    <a:pt x="2699" y="0"/>
                  </a:lnTo>
                  <a:lnTo>
                    <a:pt x="2785" y="3"/>
                  </a:lnTo>
                  <a:lnTo>
                    <a:pt x="2871" y="10"/>
                  </a:lnTo>
                  <a:lnTo>
                    <a:pt x="2957" y="23"/>
                  </a:lnTo>
                  <a:lnTo>
                    <a:pt x="3042" y="40"/>
                  </a:lnTo>
                  <a:lnTo>
                    <a:pt x="3126" y="62"/>
                  </a:lnTo>
                  <a:lnTo>
                    <a:pt x="3208" y="90"/>
                  </a:lnTo>
                  <a:lnTo>
                    <a:pt x="3290" y="121"/>
                  </a:lnTo>
                  <a:lnTo>
                    <a:pt x="3370" y="158"/>
                  </a:lnTo>
                  <a:lnTo>
                    <a:pt x="3448" y="199"/>
                  </a:lnTo>
                  <a:lnTo>
                    <a:pt x="3524" y="245"/>
                  </a:lnTo>
                  <a:lnTo>
                    <a:pt x="3598" y="295"/>
                  </a:lnTo>
                  <a:lnTo>
                    <a:pt x="3670" y="350"/>
                  </a:lnTo>
                  <a:lnTo>
                    <a:pt x="3739" y="408"/>
                  </a:lnTo>
                  <a:lnTo>
                    <a:pt x="3805" y="470"/>
                  </a:lnTo>
                  <a:lnTo>
                    <a:pt x="3869" y="537"/>
                  </a:lnTo>
                  <a:lnTo>
                    <a:pt x="3929" y="606"/>
                  </a:lnTo>
                  <a:lnTo>
                    <a:pt x="3986" y="679"/>
                  </a:lnTo>
                  <a:lnTo>
                    <a:pt x="4040" y="756"/>
                  </a:lnTo>
                  <a:lnTo>
                    <a:pt x="4091" y="835"/>
                  </a:lnTo>
                  <a:lnTo>
                    <a:pt x="4137" y="918"/>
                  </a:lnTo>
                  <a:lnTo>
                    <a:pt x="4180" y="1002"/>
                  </a:lnTo>
                  <a:lnTo>
                    <a:pt x="4219" y="1090"/>
                  </a:lnTo>
                  <a:lnTo>
                    <a:pt x="4254" y="1179"/>
                  </a:lnTo>
                  <a:lnTo>
                    <a:pt x="4285" y="1270"/>
                  </a:lnTo>
                  <a:lnTo>
                    <a:pt x="4772" y="1270"/>
                  </a:lnTo>
                  <a:lnTo>
                    <a:pt x="3873" y="1906"/>
                  </a:lnTo>
                  <a:lnTo>
                    <a:pt x="2781" y="1270"/>
                  </a:lnTo>
                  <a:lnTo>
                    <a:pt x="3268" y="1270"/>
                  </a:lnTo>
                  <a:lnTo>
                    <a:pt x="3235" y="1174"/>
                  </a:lnTo>
                  <a:lnTo>
                    <a:pt x="3197" y="1079"/>
                  </a:lnTo>
                  <a:lnTo>
                    <a:pt x="3156" y="987"/>
                  </a:lnTo>
                  <a:lnTo>
                    <a:pt x="3109" y="898"/>
                  </a:lnTo>
                  <a:lnTo>
                    <a:pt x="3059" y="811"/>
                  </a:lnTo>
                  <a:lnTo>
                    <a:pt x="3005" y="728"/>
                  </a:lnTo>
                  <a:lnTo>
                    <a:pt x="2946" y="649"/>
                  </a:lnTo>
                  <a:lnTo>
                    <a:pt x="2884" y="573"/>
                  </a:lnTo>
                  <a:lnTo>
                    <a:pt x="2818" y="501"/>
                  </a:lnTo>
                  <a:lnTo>
                    <a:pt x="2749" y="433"/>
                  </a:lnTo>
                  <a:lnTo>
                    <a:pt x="2677" y="370"/>
                  </a:lnTo>
                  <a:lnTo>
                    <a:pt x="2602" y="311"/>
                  </a:lnTo>
                  <a:lnTo>
                    <a:pt x="2524" y="256"/>
                  </a:lnTo>
                  <a:lnTo>
                    <a:pt x="2444" y="207"/>
                  </a:lnTo>
                  <a:lnTo>
                    <a:pt x="2362" y="163"/>
                  </a:lnTo>
                  <a:lnTo>
                    <a:pt x="2277" y="123"/>
                  </a:lnTo>
                  <a:lnTo>
                    <a:pt x="2191" y="89"/>
                  </a:lnTo>
                  <a:lnTo>
                    <a:pt x="2191" y="89"/>
                  </a:lnTo>
                  <a:lnTo>
                    <a:pt x="2107" y="122"/>
                  </a:lnTo>
                  <a:lnTo>
                    <a:pt x="2025" y="160"/>
                  </a:lnTo>
                  <a:lnTo>
                    <a:pt x="1945" y="202"/>
                  </a:lnTo>
                  <a:lnTo>
                    <a:pt x="1867" y="250"/>
                  </a:lnTo>
                  <a:lnTo>
                    <a:pt x="1791" y="301"/>
                  </a:lnTo>
                  <a:lnTo>
                    <a:pt x="1718" y="358"/>
                  </a:lnTo>
                  <a:lnTo>
                    <a:pt x="1647" y="419"/>
                  </a:lnTo>
                  <a:lnTo>
                    <a:pt x="1580" y="483"/>
                  </a:lnTo>
                  <a:lnTo>
                    <a:pt x="1515" y="552"/>
                  </a:lnTo>
                  <a:lnTo>
                    <a:pt x="1454" y="625"/>
                  </a:lnTo>
                  <a:lnTo>
                    <a:pt x="1396" y="701"/>
                  </a:lnTo>
                  <a:lnTo>
                    <a:pt x="1342" y="780"/>
                  </a:lnTo>
                  <a:lnTo>
                    <a:pt x="1291" y="863"/>
                  </a:lnTo>
                  <a:lnTo>
                    <a:pt x="1245" y="948"/>
                  </a:lnTo>
                  <a:lnTo>
                    <a:pt x="1202" y="1036"/>
                  </a:lnTo>
                  <a:lnTo>
                    <a:pt x="1164" y="1126"/>
                  </a:lnTo>
                  <a:lnTo>
                    <a:pt x="1130" y="1219"/>
                  </a:lnTo>
                  <a:lnTo>
                    <a:pt x="1100" y="1314"/>
                  </a:lnTo>
                  <a:lnTo>
                    <a:pt x="1075" y="1410"/>
                  </a:lnTo>
                  <a:lnTo>
                    <a:pt x="1054" y="1507"/>
                  </a:lnTo>
                  <a:lnTo>
                    <a:pt x="1038" y="1606"/>
                  </a:lnTo>
                  <a:lnTo>
                    <a:pt x="1026" y="1706"/>
                  </a:lnTo>
                  <a:lnTo>
                    <a:pt x="1019" y="1806"/>
                  </a:lnTo>
                  <a:lnTo>
                    <a:pt x="1017" y="1906"/>
                  </a:lnTo>
                  <a:lnTo>
                    <a:pt x="0" y="1906"/>
                  </a:lnTo>
                  <a:moveTo>
                    <a:pt x="0" y="1906"/>
                  </a:moveTo>
                  <a:lnTo>
                    <a:pt x="2" y="1806"/>
                  </a:lnTo>
                  <a:lnTo>
                    <a:pt x="9" y="1707"/>
                  </a:lnTo>
                  <a:lnTo>
                    <a:pt x="21" y="1608"/>
                  </a:lnTo>
                  <a:lnTo>
                    <a:pt x="37" y="1510"/>
                  </a:lnTo>
                  <a:lnTo>
                    <a:pt x="57" y="1413"/>
                  </a:lnTo>
                  <a:lnTo>
                    <a:pt x="82" y="1317"/>
                  </a:lnTo>
                  <a:lnTo>
                    <a:pt x="112" y="1223"/>
                  </a:lnTo>
                  <a:lnTo>
                    <a:pt x="145" y="1131"/>
                  </a:lnTo>
                  <a:lnTo>
                    <a:pt x="183" y="1041"/>
                  </a:lnTo>
                  <a:lnTo>
                    <a:pt x="225" y="953"/>
                  </a:lnTo>
                  <a:lnTo>
                    <a:pt x="271" y="868"/>
                  </a:lnTo>
                  <a:lnTo>
                    <a:pt x="321" y="786"/>
                  </a:lnTo>
                  <a:lnTo>
                    <a:pt x="375" y="707"/>
                  </a:lnTo>
                  <a:lnTo>
                    <a:pt x="432" y="631"/>
                  </a:lnTo>
                  <a:lnTo>
                    <a:pt x="493" y="558"/>
                  </a:lnTo>
                  <a:lnTo>
                    <a:pt x="557" y="490"/>
                  </a:lnTo>
                  <a:lnTo>
                    <a:pt x="623" y="425"/>
                  </a:lnTo>
                  <a:lnTo>
                    <a:pt x="693" y="364"/>
                  </a:lnTo>
                  <a:lnTo>
                    <a:pt x="766" y="307"/>
                  </a:lnTo>
                  <a:lnTo>
                    <a:pt x="841" y="255"/>
                  </a:lnTo>
                  <a:lnTo>
                    <a:pt x="918" y="208"/>
                  </a:lnTo>
                  <a:lnTo>
                    <a:pt x="998" y="165"/>
                  </a:lnTo>
                  <a:lnTo>
                    <a:pt x="1079" y="127"/>
                  </a:lnTo>
                  <a:lnTo>
                    <a:pt x="1162" y="93"/>
                  </a:lnTo>
                  <a:lnTo>
                    <a:pt x="1247" y="65"/>
                  </a:lnTo>
                  <a:lnTo>
                    <a:pt x="1332" y="42"/>
                  </a:lnTo>
                  <a:lnTo>
                    <a:pt x="1419" y="23"/>
                  </a:lnTo>
                  <a:lnTo>
                    <a:pt x="1506" y="10"/>
                  </a:lnTo>
                  <a:lnTo>
                    <a:pt x="1594" y="3"/>
                  </a:lnTo>
                  <a:lnTo>
                    <a:pt x="1682" y="0"/>
                  </a:lnTo>
                  <a:lnTo>
                    <a:pt x="1682" y="0"/>
                  </a:lnTo>
                  <a:lnTo>
                    <a:pt x="1716" y="0"/>
                  </a:lnTo>
                  <a:lnTo>
                    <a:pt x="1751" y="2"/>
                  </a:lnTo>
                  <a:lnTo>
                    <a:pt x="1785" y="4"/>
                  </a:lnTo>
                  <a:lnTo>
                    <a:pt x="1820" y="6"/>
                  </a:lnTo>
                  <a:lnTo>
                    <a:pt x="1854" y="10"/>
                  </a:lnTo>
                  <a:lnTo>
                    <a:pt x="1888" y="14"/>
                  </a:lnTo>
                  <a:lnTo>
                    <a:pt x="1922" y="20"/>
                  </a:lnTo>
                  <a:lnTo>
                    <a:pt x="1957" y="26"/>
                  </a:lnTo>
                  <a:lnTo>
                    <a:pt x="1990" y="32"/>
                  </a:lnTo>
                  <a:lnTo>
                    <a:pt x="2024" y="40"/>
                  </a:lnTo>
                  <a:lnTo>
                    <a:pt x="2058" y="48"/>
                  </a:lnTo>
                  <a:lnTo>
                    <a:pt x="2091" y="57"/>
                  </a:lnTo>
                  <a:lnTo>
                    <a:pt x="2125" y="67"/>
                  </a:lnTo>
                  <a:lnTo>
                    <a:pt x="2158" y="78"/>
                  </a:lnTo>
                  <a:lnTo>
                    <a:pt x="2191" y="89"/>
                  </a:lnTo>
                  <a:lnTo>
                    <a:pt x="2191" y="89"/>
                  </a:lnTo>
                  <a:lnTo>
                    <a:pt x="2107" y="122"/>
                  </a:lnTo>
                  <a:lnTo>
                    <a:pt x="2025" y="160"/>
                  </a:lnTo>
                  <a:lnTo>
                    <a:pt x="1945" y="202"/>
                  </a:lnTo>
                  <a:lnTo>
                    <a:pt x="1867" y="250"/>
                  </a:lnTo>
                  <a:lnTo>
                    <a:pt x="1791" y="301"/>
                  </a:lnTo>
                  <a:lnTo>
                    <a:pt x="1718" y="358"/>
                  </a:lnTo>
                  <a:lnTo>
                    <a:pt x="1647" y="419"/>
                  </a:lnTo>
                  <a:lnTo>
                    <a:pt x="1580" y="483"/>
                  </a:lnTo>
                  <a:lnTo>
                    <a:pt x="1515" y="552"/>
                  </a:lnTo>
                  <a:lnTo>
                    <a:pt x="1454" y="625"/>
                  </a:lnTo>
                  <a:lnTo>
                    <a:pt x="1396" y="701"/>
                  </a:lnTo>
                  <a:lnTo>
                    <a:pt x="1342" y="780"/>
                  </a:lnTo>
                  <a:lnTo>
                    <a:pt x="1291" y="863"/>
                  </a:lnTo>
                  <a:lnTo>
                    <a:pt x="1245" y="948"/>
                  </a:lnTo>
                  <a:lnTo>
                    <a:pt x="1202" y="1036"/>
                  </a:lnTo>
                  <a:lnTo>
                    <a:pt x="1164" y="1126"/>
                  </a:lnTo>
                  <a:lnTo>
                    <a:pt x="1130" y="1219"/>
                  </a:lnTo>
                  <a:lnTo>
                    <a:pt x="1100" y="1314"/>
                  </a:lnTo>
                  <a:lnTo>
                    <a:pt x="1075" y="1410"/>
                  </a:lnTo>
                  <a:lnTo>
                    <a:pt x="1054" y="1507"/>
                  </a:lnTo>
                  <a:lnTo>
                    <a:pt x="1038" y="1606"/>
                  </a:lnTo>
                  <a:lnTo>
                    <a:pt x="1026" y="1706"/>
                  </a:lnTo>
                  <a:lnTo>
                    <a:pt x="1019" y="1806"/>
                  </a:lnTo>
                  <a:lnTo>
                    <a:pt x="1017" y="1906"/>
                  </a:lnTo>
                  <a:lnTo>
                    <a:pt x="0" y="1906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18"/>
            <p:cNvSpPr/>
            <p:nvPr/>
          </p:nvSpPr>
          <p:spPr bwMode="auto">
            <a:xfrm>
              <a:off x="6400800" y="5486400"/>
              <a:ext cx="2362320" cy="838080"/>
            </a:xfrm>
            <a:custGeom>
              <a:avLst/>
              <a:gdLst/>
              <a:ahLst/>
              <a:cxnLst/>
              <a:rect l="0" t="0" r="r" b="b"/>
              <a:pathLst>
                <a:path w="6564" h="2330" extrusionOk="0">
                  <a:moveTo>
                    <a:pt x="388" y="0"/>
                  </a:moveTo>
                  <a:cubicBezTo>
                    <a:pt x="194" y="0"/>
                    <a:pt x="0" y="194"/>
                    <a:pt x="0" y="388"/>
                  </a:cubicBezTo>
                  <a:lnTo>
                    <a:pt x="0" y="1940"/>
                  </a:lnTo>
                  <a:cubicBezTo>
                    <a:pt x="0" y="2134"/>
                    <a:pt x="194" y="2329"/>
                    <a:pt x="388" y="2329"/>
                  </a:cubicBezTo>
                  <a:lnTo>
                    <a:pt x="6174" y="2329"/>
                  </a:lnTo>
                  <a:cubicBezTo>
                    <a:pt x="6368" y="2329"/>
                    <a:pt x="6563" y="2134"/>
                    <a:pt x="6563" y="1940"/>
                  </a:cubicBezTo>
                  <a:lnTo>
                    <a:pt x="6563" y="388"/>
                  </a:lnTo>
                  <a:cubicBezTo>
                    <a:pt x="6563" y="194"/>
                    <a:pt x="6368" y="0"/>
                    <a:pt x="6174" y="0"/>
                  </a:cubicBezTo>
                  <a:lnTo>
                    <a:pt x="388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Составление и 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решение обратных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задач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CustomShape 19"/>
            <p:cNvSpPr/>
            <p:nvPr/>
          </p:nvSpPr>
          <p:spPr bwMode="auto">
            <a:xfrm>
              <a:off x="3276720" y="5105520"/>
              <a:ext cx="2590560" cy="1218960"/>
            </a:xfrm>
            <a:custGeom>
              <a:avLst/>
              <a:gdLst/>
              <a:ahLst/>
              <a:cxnLst/>
              <a:rect l="0" t="0" r="r" b="b"/>
              <a:pathLst>
                <a:path w="7198" h="3388" extrusionOk="0">
                  <a:moveTo>
                    <a:pt x="564" y="0"/>
                  </a:moveTo>
                  <a:cubicBezTo>
                    <a:pt x="282" y="0"/>
                    <a:pt x="0" y="282"/>
                    <a:pt x="0" y="564"/>
                  </a:cubicBezTo>
                  <a:lnTo>
                    <a:pt x="0" y="2822"/>
                  </a:lnTo>
                  <a:cubicBezTo>
                    <a:pt x="0" y="3104"/>
                    <a:pt x="282" y="3387"/>
                    <a:pt x="564" y="3387"/>
                  </a:cubicBezTo>
                  <a:lnTo>
                    <a:pt x="6632" y="3387"/>
                  </a:lnTo>
                  <a:cubicBezTo>
                    <a:pt x="6914" y="3387"/>
                    <a:pt x="7197" y="3104"/>
                    <a:pt x="7197" y="2822"/>
                  </a:cubicBezTo>
                  <a:lnTo>
                    <a:pt x="7197" y="564"/>
                  </a:lnTo>
                  <a:cubicBezTo>
                    <a:pt x="7197" y="282"/>
                    <a:pt x="6914" y="0"/>
                    <a:pt x="6632" y="0"/>
                  </a:cubicBezTo>
                  <a:lnTo>
                    <a:pt x="564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Выбор способа 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записи  решения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(уравнение, выражение,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по действиям)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CustomShape 20"/>
            <p:cNvSpPr/>
            <p:nvPr/>
          </p:nvSpPr>
          <p:spPr bwMode="auto">
            <a:xfrm>
              <a:off x="533520" y="5638680"/>
              <a:ext cx="2209680" cy="685800"/>
            </a:xfrm>
            <a:custGeom>
              <a:avLst/>
              <a:gdLst/>
              <a:ahLst/>
              <a:cxnLst/>
              <a:rect l="0" t="0" r="r" b="b"/>
              <a:pathLst>
                <a:path w="6139" h="1907" extrusionOk="0">
                  <a:moveTo>
                    <a:pt x="317" y="0"/>
                  </a:moveTo>
                  <a:cubicBezTo>
                    <a:pt x="158" y="0"/>
                    <a:pt x="0" y="158"/>
                    <a:pt x="0" y="317"/>
                  </a:cubicBezTo>
                  <a:lnTo>
                    <a:pt x="0" y="1588"/>
                  </a:lnTo>
                  <a:cubicBezTo>
                    <a:pt x="0" y="1747"/>
                    <a:pt x="158" y="1906"/>
                    <a:pt x="317" y="1906"/>
                  </a:cubicBezTo>
                  <a:lnTo>
                    <a:pt x="5821" y="1906"/>
                  </a:lnTo>
                  <a:cubicBezTo>
                    <a:pt x="5979" y="1906"/>
                    <a:pt x="6138" y="1747"/>
                    <a:pt x="6138" y="1588"/>
                  </a:cubicBezTo>
                  <a:lnTo>
                    <a:pt x="6138" y="317"/>
                  </a:lnTo>
                  <a:cubicBezTo>
                    <a:pt x="6138" y="158"/>
                    <a:pt x="5979" y="0"/>
                    <a:pt x="5821" y="0"/>
                  </a:cubicBezTo>
                  <a:lnTo>
                    <a:pt x="317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Изменение вопроса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CustomShape 21"/>
            <p:cNvSpPr/>
            <p:nvPr/>
          </p:nvSpPr>
          <p:spPr bwMode="auto">
            <a:xfrm>
              <a:off x="6324480" y="3809880"/>
              <a:ext cx="2438640" cy="762120"/>
            </a:xfrm>
            <a:custGeom>
              <a:avLst/>
              <a:gdLst/>
              <a:ahLst/>
              <a:cxnLst/>
              <a:rect l="0" t="0" r="r" b="b"/>
              <a:pathLst>
                <a:path w="6776" h="2119" extrusionOk="0">
                  <a:moveTo>
                    <a:pt x="353" y="0"/>
                  </a:moveTo>
                  <a:cubicBezTo>
                    <a:pt x="176" y="0"/>
                    <a:pt x="0" y="176"/>
                    <a:pt x="0" y="353"/>
                  </a:cubicBezTo>
                  <a:lnTo>
                    <a:pt x="0" y="1765"/>
                  </a:lnTo>
                  <a:cubicBezTo>
                    <a:pt x="0" y="1941"/>
                    <a:pt x="176" y="2118"/>
                    <a:pt x="353" y="2118"/>
                  </a:cubicBezTo>
                  <a:lnTo>
                    <a:pt x="6422" y="2118"/>
                  </a:lnTo>
                  <a:cubicBezTo>
                    <a:pt x="6598" y="2118"/>
                    <a:pt x="6775" y="1941"/>
                    <a:pt x="6775" y="1765"/>
                  </a:cubicBezTo>
                  <a:lnTo>
                    <a:pt x="6775" y="353"/>
                  </a:lnTo>
                  <a:cubicBezTo>
                    <a:pt x="6775" y="176"/>
                    <a:pt x="6598" y="0"/>
                    <a:pt x="6422" y="0"/>
                  </a:cubicBezTo>
                  <a:lnTo>
                    <a:pt x="353" y="0"/>
                  </a:lnTo>
                </a:path>
              </a:pathLst>
            </a:custGeom>
            <a:solidFill>
              <a:srgbClr val="CCFFFF"/>
            </a:solidFill>
            <a:ln w="28440">
              <a:solidFill>
                <a:srgbClr val="000066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Составление задач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по схеме, рисунку,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ru-RU" sz="1800" b="1" strike="noStrike" spc="-1">
                  <a:solidFill>
                    <a:srgbClr val="000000"/>
                  </a:solidFill>
                  <a:latin typeface="Arial"/>
                </a:rPr>
                <a:t> словам</a:t>
              </a:r>
              <a:endParaRPr lang="en-US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2" descr="C:\Users\ww\Desktop\НЕ УДАЛЯТЬ !\ФОТОГРАФИИ\фон презентаций\06.jpg"/>
          <p:cNvPicPr/>
          <p:nvPr/>
        </p:nvPicPr>
        <p:blipFill>
          <a:blip r:embed="rId2"/>
          <a:srcRect b="484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6" name="CustomShape 2"/>
          <p:cNvSpPr/>
          <p:nvPr/>
        </p:nvSpPr>
        <p:spPr bwMode="auto">
          <a:xfrm>
            <a:off x="2195640" y="333360"/>
            <a:ext cx="6697440" cy="636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800" b="1" strike="noStrike" spc="-1">
                <a:solidFill>
                  <a:srgbClr val="7030A0"/>
                </a:solidFill>
                <a:latin typeface="Calibri"/>
              </a:rPr>
              <a:t>Различные  формы  работы над задачей: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1. Работа над решенной задачей.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2. Решение задач различными способами.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3. Правильно организованный способ анализа задачи - от вопроса или от данных к вопросу.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4. Представление ситуации, описанной в задаче (нарисовать "картинку").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5. Самостоятельное составление задач учащимися.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6. Решение задач с недостающими данными.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7. Изменение вопроса задачи.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8. Составление различных выражений по данным задачи и объяснение, что означает то или иное выражение.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9. Объяснение готового решения задачи.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10. Использование приема сравнения задач и их решений.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11. Запись двух решений на доске - одного верного и другого неверного.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12. Изменение условия задачи так, чтобы задача решалась другим действием.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13. Закончить решение задачи.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14. Какой вопрос и какое действие лишнее в решении задачи (или, наоборот, восстановить пропущенный вопрос и действие в задаче).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15. Составление аналогичной задачи с измененными данными. </a:t>
            </a:r>
            <a:r>
              <a:rPr/>
              <a:t/>
            </a:r>
            <a:br>
              <a:rPr/>
            </a:br>
            <a:r>
              <a:rPr lang="ru-RU" sz="1600" b="1" strike="noStrike" spc="-1">
                <a:solidFill>
                  <a:srgbClr val="000000"/>
                </a:solidFill>
                <a:latin typeface="Calibri"/>
              </a:rPr>
              <a:t>16. Решение обратных задач. </a:t>
            </a: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68360" y="2599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349"/>
              </a:spcBef>
              <a:defRPr/>
            </a:pPr>
            <a:r>
              <a:rPr lang="ru-RU" sz="19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/>
              <a:t/>
            </a:r>
            <a:br>
              <a:rPr/>
            </a:br>
            <a:r>
              <a:rPr lang="ru-RU" sz="32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Компетентностные задачи по математике.</a:t>
            </a:r>
            <a:r>
              <a:rPr/>
              <a:t/>
            </a:r>
            <a:br>
              <a:rPr/>
            </a:b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ts val="1572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Традиционный подход в образовании стремится к тому, чтобы ученик получил как можно больше знаний. Однако уровень образованности, а тем более в современных условиях, нельзя определить через объем знаний. Компетентностный подход в образовании требует от учеников умения решать проблемы разной сложности, основываясь на имеющихся знаниях. Этот подход ценит не сами знания, а способность использовать их. 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Компетентностный подход в школе помогает научиться ученикам самостоятельно действовать в ситуациях неопределенности в решении актуальных проблем.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ts val="1572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      Для реализации компетентностного подхода в обучении необходимо: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ts val="1572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-регулярно задавать ученикам вопросы: «Где в жизни вам пригодятся эти знания и умения?»;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ts val="1572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- систематически включать в урок компетентностные задачи или задания на применение предметных знаний для решения практической задачи, а также задачи на ориентацию в жизненной ситуации.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/>
              <a:t/>
            </a:r>
            <a:br>
              <a:rPr/>
            </a:br>
            <a:r>
              <a:rPr lang="ru-RU" sz="25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Практические задачи или задачи, связанные с повседневной жизнью.</a:t>
            </a:r>
            <a:r>
              <a:rPr/>
              <a:t/>
            </a:r>
            <a:br>
              <a:rPr/>
            </a:br>
            <a:endParaRPr lang="en-US" sz="2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ts val="624"/>
              </a:spcBef>
              <a:defRPr/>
            </a:pPr>
            <a:r>
              <a:rPr lang="ru-RU" sz="25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Задача </a:t>
            </a:r>
            <a:endParaRPr lang="en-US" sz="25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8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5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Длина коридора 36 м. Есть три куска линолеума: первый кусок длиной 12м, второй – в 2 раза короче, а третий – на 2 м короче первого. Хватит ли их, чтобы покрыть пол в коридоре (ширина кусков и ширина коридора совпадают)?</a:t>
            </a:r>
            <a:endParaRPr lang="en-US" sz="25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5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Решение:</a:t>
            </a:r>
            <a:endParaRPr lang="en-US" sz="25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5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1) 12:2=6(м)- длина второго куска.</a:t>
            </a:r>
            <a:endParaRPr lang="en-US" sz="25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5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2) 12-2=10(м)- длина третьего куска.</a:t>
            </a:r>
            <a:endParaRPr lang="en-US" sz="25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5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3)  12+6+10=28(м) – всего линолеума.</a:t>
            </a:r>
            <a:endParaRPr lang="en-US" sz="25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5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Ответ: так как длина коридора 36 м, линолеума 28м, значит,  36-28= 8 м не хватает.</a:t>
            </a:r>
            <a:endParaRPr lang="en-US" sz="25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624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25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2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Практические задачи или задачи, связанные с повседневной жизнью.</a:t>
            </a:r>
            <a:r>
              <a:rPr/>
              <a:t/>
            </a:r>
            <a:br>
              <a:rPr/>
            </a:b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8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7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Задача  </a:t>
            </a:r>
            <a:endParaRPr lang="en-US" sz="27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8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Друзья решили сделать подарок Наташе ко дню рождения. Для этого они собрали деньги: пять из них дали по 70р, а остальные трое – по 90 р. Этих денег как раз хватило, чтобы купить куклу за 430 р. и букет цветов. Сколько стоит букет цветов?</a:t>
            </a:r>
            <a:endParaRPr lang="en-US" sz="27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lnSpc>
                <a:spcPct val="8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en-US" sz="27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8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7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Решение:</a:t>
            </a:r>
            <a:endParaRPr lang="en-US" sz="27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80000"/>
              </a:lnSpc>
              <a:spcBef>
                <a:spcPts val="675"/>
              </a:spcBef>
              <a:buClr>
                <a:srgbClr val="000000"/>
              </a:buClr>
              <a:buFont typeface="Times New Roman"/>
              <a:buAutoNum type="arabicParenR"/>
              <a:defRPr/>
            </a:pPr>
            <a:r>
              <a:rPr lang="ru-RU" sz="27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70*5+90*3=620(р) – собрали всего.</a:t>
            </a:r>
            <a:endParaRPr lang="en-US" sz="27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80000"/>
              </a:lnSpc>
              <a:spcBef>
                <a:spcPts val="675"/>
              </a:spcBef>
              <a:buClr>
                <a:srgbClr val="000000"/>
              </a:buClr>
              <a:buFont typeface="Times New Roman"/>
              <a:buAutoNum type="arabicParenR"/>
              <a:defRPr/>
            </a:pPr>
            <a:r>
              <a:rPr lang="ru-RU" sz="27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620-430=190 (р) – стоит букет.</a:t>
            </a:r>
            <a:endParaRPr lang="en-US" sz="27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8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7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Ответ: 190 рублей.</a:t>
            </a:r>
            <a:endParaRPr lang="en-US" sz="27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8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2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680"/>
            <a:ext cx="8229600" cy="2433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Задача</a:t>
            </a:r>
            <a:r>
              <a:rPr/>
              <a:t/>
            </a:r>
            <a:br>
              <a:rPr/>
            </a:b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Настя пришла в школьную столовую пообедать, у неё с собой есть 90 рублей. В столовой висит меню</a:t>
            </a:r>
            <a:r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/>
              <a:t/>
            </a:r>
            <a:br>
              <a:rPr/>
            </a:b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Выбери обед из трёх блюд (первое, второе и напиток), который может купить Настя. В ответе укажи названия блюд и стоимость обеда. </a:t>
            </a:r>
            <a:r>
              <a:rPr/>
              <a:t/>
            </a:r>
            <a:br>
              <a:rPr/>
            </a:b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5" name="Table 2"/>
          <p:cNvGraphicFramePr>
            <a:graphicFrameLocks/>
          </p:cNvGraphicFramePr>
          <p:nvPr/>
        </p:nvGraphicFramePr>
        <p:xfrm>
          <a:off x="884160" y="2849400"/>
          <a:ext cx="7375680" cy="3027600"/>
        </p:xfrm>
        <a:graphic>
          <a:graphicData uri="http://schemas.openxmlformats.org/drawingml/2006/table">
            <a:tbl>
              <a:tblPr/>
              <a:tblGrid>
                <a:gridCol w="2698920"/>
                <a:gridCol w="2698560"/>
                <a:gridCol w="1978200"/>
              </a:tblGrid>
              <a:tr h="305280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Первые блюда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Свекольник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 рублей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527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Суп куриный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 рублей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10199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Вторые блюда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Котлета куриная с макаронами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55 рублей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527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Овощное рагу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 рублей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527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Плов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58 рублей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05280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Напитки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Компот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рублей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91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Морс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рублей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760" marR="6876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Задача</a:t>
            </a:r>
            <a:r>
              <a:rPr/>
              <a:t/>
            </a:r>
            <a:br>
              <a:rPr/>
            </a:b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Определи стоимость приготовления 1 кг салата «Греческий», если для этого требуется:</a:t>
            </a:r>
            <a:r>
              <a:rPr/>
              <a:t/>
            </a:r>
            <a:br>
              <a:rPr/>
            </a:b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Помидоры – 4 штуки</a:t>
            </a:r>
            <a:r>
              <a:rPr/>
              <a:t/>
            </a:r>
            <a:br>
              <a:rPr/>
            </a:b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Огурец-3 штуки</a:t>
            </a:r>
            <a:r>
              <a:rPr/>
              <a:t/>
            </a:r>
            <a:br>
              <a:rPr/>
            </a:b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Перец – 2 штуки</a:t>
            </a:r>
            <a:r>
              <a:rPr/>
              <a:t/>
            </a:r>
            <a:br>
              <a:rPr/>
            </a:b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Маслины-1 банка</a:t>
            </a:r>
            <a:r>
              <a:rPr/>
              <a:t/>
            </a:r>
            <a:br>
              <a:rPr/>
            </a:b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Сыр -1 упаковка</a:t>
            </a:r>
            <a:r>
              <a:rPr/>
              <a:t/>
            </a:r>
            <a:br>
              <a:rPr/>
            </a:b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Листья салата-1 упаковка</a:t>
            </a:r>
            <a:r>
              <a:rPr/>
              <a:t/>
            </a:r>
            <a:br>
              <a:rPr/>
            </a:b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1600200"/>
            <a:ext cx="8229600" cy="499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>
              <a:lnSpc>
                <a:spcPct val="90000"/>
              </a:lnSpc>
              <a:spcBef>
                <a:spcPts val="748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748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748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90000"/>
              </a:lnSpc>
              <a:spcBef>
                <a:spcPts val="748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90000"/>
              </a:lnSpc>
              <a:spcBef>
                <a:spcPts val="473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Помидоры стоят 11 рублей за штуку, банка маслин стоит 52 рубля, огурцы – 8 рублей за штуку, упаковка сыра стоит 89 рублей, перец-24 рубля за штуку, упаковка листьев салата стоит 35 рублей.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90000"/>
              </a:lnSpc>
              <a:spcBef>
                <a:spcPts val="473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9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Решение: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90000"/>
              </a:lnSpc>
              <a:spcBef>
                <a:spcPts val="473"/>
              </a:spcBef>
              <a:buClr>
                <a:srgbClr val="000000"/>
              </a:buClr>
              <a:buFont typeface="Times New Roman"/>
              <a:buAutoNum type="arabicParenR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11*4= 44 (руб)-стоят помидоры.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90000"/>
              </a:lnSpc>
              <a:spcBef>
                <a:spcPts val="473"/>
              </a:spcBef>
              <a:buClr>
                <a:srgbClr val="000000"/>
              </a:buClr>
              <a:buFont typeface="Times New Roman"/>
              <a:buAutoNum type="arabicParenR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8*3=24(руб)- заплатят за огурцы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90000"/>
              </a:lnSpc>
              <a:spcBef>
                <a:spcPts val="473"/>
              </a:spcBef>
              <a:buClr>
                <a:srgbClr val="000000"/>
              </a:buClr>
              <a:buFont typeface="Times New Roman"/>
              <a:buAutoNum type="arabicParenR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24*2=48 (руб)-заплатят за перец.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90000"/>
              </a:lnSpc>
              <a:spcBef>
                <a:spcPts val="473"/>
              </a:spcBef>
              <a:buClr>
                <a:srgbClr val="000000"/>
              </a:buClr>
              <a:buFont typeface="Times New Roman"/>
              <a:buAutoNum type="arabicParenR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44+24+48+52+89+35=292 (руб)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90000"/>
              </a:lnSpc>
              <a:spcBef>
                <a:spcPts val="473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Ответ: 292 рубля.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90000"/>
              </a:lnSpc>
              <a:spcBef>
                <a:spcPts val="473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549360"/>
            <a:ext cx="8229600" cy="1295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723"/>
              </a:spcBef>
              <a:defRPr/>
            </a:pPr>
            <a:r>
              <a:rPr/>
              <a:t/>
            </a:r>
            <a:br>
              <a:rPr/>
            </a:br>
            <a:r>
              <a:rPr lang="ru-RU" sz="25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Нестандартные задачи.</a:t>
            </a:r>
            <a:r>
              <a:rPr/>
              <a:t/>
            </a:r>
            <a:br>
              <a:rPr/>
            </a:b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Умение мыслить логически, выполнять умозаключения без наглядной опоры, сопоставлять суждения по определенным правилам- необходимое условие усвоения учебного материала на уроках математики в начальных классах.</a:t>
            </a: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1844280"/>
            <a:ext cx="8229600" cy="4281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1.У него есть четыре, но если их все отрезать, то у него станет целых восемь. О чем идет речь?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 углах четырехугольника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2.Если в 12 часов ночи идет дождь, то можно ли ожидать, что через 72 часа будет солнечная погода?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Нет, так как через 72 часа снова будет полночь.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3.В парке 8 скамеек. Три покрасили. Сколько скамеек стало в парке?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Восемь.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4. Термометр показывает плюс 15 градусов. Сколько градусов покажут два таких термометра?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15 градусов.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5.Батон разрезали на три части. Сколько сделали разрезов?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Два разреза.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6.Что легче 1 кг ваты или 1 кг железа?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Одинаково.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7.Грузовик ехал в деревню. По дороге он встретил 4 легковые машины. Сколько машин ехало в деревню?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Одна.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59920"/>
            <a:ext cx="8229600" cy="1513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/>
              <a:t/>
            </a:r>
            <a:br>
              <a:rPr/>
            </a:br>
            <a:r>
              <a:rPr lang="ru-RU" sz="24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Комбинаторные задачи,</a:t>
            </a:r>
            <a:r>
              <a:rPr/>
              <a:t/>
            </a:r>
            <a:br>
              <a:rPr/>
            </a:br>
            <a:r>
              <a:rPr lang="ru-RU" sz="24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 составленные на жизненном материале, помогают младшим школьникам лучше ориентироваться в окружающем мире, учат рассматривать все имеющиеся возможности и делать оптимальный выбор.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2349000"/>
            <a:ext cx="8229600" cy="3776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just">
              <a:lnSpc>
                <a:spcPct val="80000"/>
              </a:lnSpc>
              <a:spcBef>
                <a:spcPts val="473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9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Нарисуйте, как по-разному можно положить в ряд на столе тарелку, нож и вилку. Какой вариант будет более удобным для человека, который ест с помощью ножа и вилки?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80000"/>
              </a:lnSpc>
              <a:spcBef>
                <a:spcPts val="473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80000"/>
              </a:lnSpc>
              <a:spcBef>
                <a:spcPts val="473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9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 Мама решила сварить компот. У неё было четыре фрукта: яблоки, вишни, груши и персики. Какие могли получиться напитки, если брать только по два фрукта? Необходимо самостоятельно составить схему и выписать пары.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80000"/>
              </a:lnSpc>
              <a:spcBef>
                <a:spcPts val="473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just">
              <a:lnSpc>
                <a:spcPct val="80000"/>
              </a:lnSpc>
              <a:spcBef>
                <a:spcPts val="473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19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ru-RU" sz="19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У Вани, Толи и Миши есть собаки: пудель, овчарка и кокер - спаниель. У  Миши не кокер - спаниель и  не овчарка. У Вани  не овчарка. У кого какая собака?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>
              <a:lnSpc>
                <a:spcPct val="80000"/>
              </a:lnSpc>
              <a:spcBef>
                <a:spcPts val="473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2" descr="C:\Users\ww\Desktop\НЕ УДАЛЯТЬ !\ФОТОГРАФИИ\фон презентаций\06.jpg"/>
          <p:cNvPicPr/>
          <p:nvPr/>
        </p:nvPicPr>
        <p:blipFill>
          <a:blip r:embed="rId2"/>
          <a:srcRect b="484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6" name="CustomShape 2"/>
          <p:cNvSpPr/>
          <p:nvPr/>
        </p:nvSpPr>
        <p:spPr bwMode="auto">
          <a:xfrm>
            <a:off x="457200" y="27468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800" b="0" strike="noStrike" spc="-1">
                <a:solidFill>
                  <a:srgbClr val="7030A0"/>
                </a:solidFill>
                <a:latin typeface="Calibri"/>
              </a:rPr>
              <a:t>Содержание функциональной грамотности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Содержимое 3" descr="1.jpg"/>
          <p:cNvPicPr/>
          <p:nvPr/>
        </p:nvPicPr>
        <p:blipFill>
          <a:blip r:embed="rId3"/>
          <a:srcRect t="7889" b="25640"/>
          <a:stretch/>
        </p:blipFill>
        <p:spPr bwMode="auto">
          <a:xfrm>
            <a:off x="468360" y="1268280"/>
            <a:ext cx="8136000" cy="496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Копия 0_1176f_6864353b_XL"/>
          <p:cNvPicPr/>
          <p:nvPr/>
        </p:nvPicPr>
        <p:blipFill>
          <a:blip r:embed="rId2"/>
          <a:stretch/>
        </p:blipFill>
        <p:spPr bwMode="auto">
          <a:xfrm>
            <a:off x="0" y="0"/>
            <a:ext cx="9677520" cy="6858000"/>
          </a:xfrm>
          <a:prstGeom prst="rect">
            <a:avLst/>
          </a:prstGeom>
          <a:ln>
            <a:noFill/>
          </a:ln>
        </p:spPr>
      </p:pic>
      <p:sp>
        <p:nvSpPr>
          <p:cNvPr id="5" name="TextShape 1"/>
          <p:cNvSpPr txBox="1"/>
          <p:nvPr/>
        </p:nvSpPr>
        <p:spPr bwMode="auto">
          <a:xfrm>
            <a:off x="304920" y="228600"/>
            <a:ext cx="8686800" cy="64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2880" indent="-272880" algn="ctr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"/>
              <a:defRPr/>
            </a:pPr>
            <a:r>
              <a:rPr lang="ru-RU" sz="2800" b="1" u="sng" strike="noStrike" spc="-1">
                <a:solidFill>
                  <a:srgbClr val="000066"/>
                </a:solidFill>
                <a:latin typeface="Century Schoolbook"/>
              </a:rPr>
              <a:t>Комбинаторная задача </a:t>
            </a: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 algn="ctr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"/>
              <a:defRPr/>
            </a:pPr>
            <a:r>
              <a:rPr lang="ru-RU" sz="2800" b="1" u="sng" strike="noStrike" spc="-1">
                <a:solidFill>
                  <a:srgbClr val="000066"/>
                </a:solidFill>
                <a:latin typeface="Century Schoolbook"/>
              </a:rPr>
              <a:t>«Построение дерева возможностей»</a:t>
            </a: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Century Schoolbook"/>
              </a:rPr>
              <a:t>   </a:t>
            </a:r>
            <a:r>
              <a:rPr lang="ru-RU" sz="2400" b="1" strike="noStrike" spc="-1">
                <a:solidFill>
                  <a:srgbClr val="000000"/>
                </a:solidFill>
                <a:latin typeface="Century Schoolbook"/>
              </a:rPr>
              <a:t>Есть краски зелёного, красного, жёлтого, синего, оранжевого цветов. Сколькими способами можно раскрасить трёхэтажные домики в 3 цвета, при условии, что цвета не должны повторяться? 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entury Schoolbook"/>
              </a:rPr>
              <a:t>   (60 способов)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" name="CustomShape 2"/>
          <p:cNvSpPr/>
          <p:nvPr/>
        </p:nvSpPr>
        <p:spPr bwMode="auto">
          <a:xfrm>
            <a:off x="4724280" y="3657600"/>
            <a:ext cx="15264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3"/>
          <p:cNvSpPr/>
          <p:nvPr/>
        </p:nvSpPr>
        <p:spPr bwMode="auto">
          <a:xfrm>
            <a:off x="3124080" y="4419720"/>
            <a:ext cx="15264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4"/>
          <p:cNvSpPr/>
          <p:nvPr/>
        </p:nvSpPr>
        <p:spPr bwMode="auto">
          <a:xfrm>
            <a:off x="4191120" y="43434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5"/>
          <p:cNvSpPr/>
          <p:nvPr/>
        </p:nvSpPr>
        <p:spPr bwMode="auto">
          <a:xfrm>
            <a:off x="5334120" y="43434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6"/>
          <p:cNvSpPr/>
          <p:nvPr/>
        </p:nvSpPr>
        <p:spPr bwMode="auto">
          <a:xfrm>
            <a:off x="6248520" y="43434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Line 7"/>
          <p:cNvSpPr/>
          <p:nvPr/>
        </p:nvSpPr>
        <p:spPr bwMode="auto">
          <a:xfrm flipH="1">
            <a:off x="3200040" y="3733920"/>
            <a:ext cx="1600200" cy="685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Line 8"/>
          <p:cNvSpPr/>
          <p:nvPr/>
        </p:nvSpPr>
        <p:spPr bwMode="auto">
          <a:xfrm flipH="1" flipV="1">
            <a:off x="4876560" y="3733560"/>
            <a:ext cx="1523880" cy="685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Line 9"/>
          <p:cNvSpPr/>
          <p:nvPr/>
        </p:nvSpPr>
        <p:spPr bwMode="auto">
          <a:xfrm flipH="1">
            <a:off x="4267080" y="3733920"/>
            <a:ext cx="533520" cy="685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Line 10"/>
          <p:cNvSpPr/>
          <p:nvPr/>
        </p:nvSpPr>
        <p:spPr bwMode="auto">
          <a:xfrm>
            <a:off x="4800600" y="3733920"/>
            <a:ext cx="609480" cy="685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1"/>
          <p:cNvSpPr/>
          <p:nvPr/>
        </p:nvSpPr>
        <p:spPr bwMode="auto">
          <a:xfrm>
            <a:off x="2362320" y="54864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2"/>
          <p:cNvSpPr/>
          <p:nvPr/>
        </p:nvSpPr>
        <p:spPr bwMode="auto">
          <a:xfrm>
            <a:off x="2819519" y="54864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3"/>
          <p:cNvSpPr/>
          <p:nvPr/>
        </p:nvSpPr>
        <p:spPr bwMode="auto">
          <a:xfrm>
            <a:off x="3200400" y="54864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4"/>
          <p:cNvSpPr/>
          <p:nvPr/>
        </p:nvSpPr>
        <p:spPr bwMode="auto">
          <a:xfrm>
            <a:off x="3657600" y="54864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15"/>
          <p:cNvSpPr/>
          <p:nvPr/>
        </p:nvSpPr>
        <p:spPr bwMode="auto">
          <a:xfrm>
            <a:off x="4038480" y="5486400"/>
            <a:ext cx="15264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16"/>
          <p:cNvSpPr/>
          <p:nvPr/>
        </p:nvSpPr>
        <p:spPr bwMode="auto">
          <a:xfrm>
            <a:off x="4419720" y="54864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17"/>
          <p:cNvSpPr/>
          <p:nvPr/>
        </p:nvSpPr>
        <p:spPr bwMode="auto">
          <a:xfrm>
            <a:off x="4952880" y="5486400"/>
            <a:ext cx="15264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18"/>
          <p:cNvSpPr/>
          <p:nvPr/>
        </p:nvSpPr>
        <p:spPr bwMode="auto">
          <a:xfrm>
            <a:off x="5257800" y="54864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CustomShape 19"/>
          <p:cNvSpPr/>
          <p:nvPr/>
        </p:nvSpPr>
        <p:spPr bwMode="auto">
          <a:xfrm>
            <a:off x="5638680" y="5486400"/>
            <a:ext cx="15264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20"/>
          <p:cNvSpPr/>
          <p:nvPr/>
        </p:nvSpPr>
        <p:spPr bwMode="auto">
          <a:xfrm>
            <a:off x="6019920" y="54864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21"/>
          <p:cNvSpPr/>
          <p:nvPr/>
        </p:nvSpPr>
        <p:spPr bwMode="auto">
          <a:xfrm>
            <a:off x="6400800" y="54864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22"/>
          <p:cNvSpPr/>
          <p:nvPr/>
        </p:nvSpPr>
        <p:spPr bwMode="auto">
          <a:xfrm>
            <a:off x="6781680" y="5486400"/>
            <a:ext cx="15264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Line 23"/>
          <p:cNvSpPr/>
          <p:nvPr/>
        </p:nvSpPr>
        <p:spPr bwMode="auto">
          <a:xfrm flipH="1">
            <a:off x="2437920" y="4572000"/>
            <a:ext cx="762120" cy="990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Line 24"/>
          <p:cNvSpPr/>
          <p:nvPr/>
        </p:nvSpPr>
        <p:spPr bwMode="auto">
          <a:xfrm flipH="1">
            <a:off x="2895120" y="4572000"/>
            <a:ext cx="304920" cy="914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Line 25"/>
          <p:cNvSpPr/>
          <p:nvPr/>
        </p:nvSpPr>
        <p:spPr bwMode="auto">
          <a:xfrm>
            <a:off x="3200400" y="4572000"/>
            <a:ext cx="76320" cy="914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Line 26"/>
          <p:cNvSpPr/>
          <p:nvPr/>
        </p:nvSpPr>
        <p:spPr bwMode="auto">
          <a:xfrm flipH="1">
            <a:off x="3733560" y="4419720"/>
            <a:ext cx="533160" cy="1066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Line 27"/>
          <p:cNvSpPr/>
          <p:nvPr/>
        </p:nvSpPr>
        <p:spPr bwMode="auto">
          <a:xfrm flipH="1">
            <a:off x="4114440" y="4419720"/>
            <a:ext cx="152280" cy="1143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Line 28"/>
          <p:cNvSpPr/>
          <p:nvPr/>
        </p:nvSpPr>
        <p:spPr bwMode="auto">
          <a:xfrm>
            <a:off x="4267080" y="4419720"/>
            <a:ext cx="228600" cy="1143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" name="Line 29"/>
          <p:cNvSpPr/>
          <p:nvPr/>
        </p:nvSpPr>
        <p:spPr bwMode="auto">
          <a:xfrm flipH="1">
            <a:off x="5029200" y="4419720"/>
            <a:ext cx="380880" cy="1143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" name="Line 30"/>
          <p:cNvSpPr/>
          <p:nvPr/>
        </p:nvSpPr>
        <p:spPr bwMode="auto">
          <a:xfrm flipH="1">
            <a:off x="5333760" y="4343400"/>
            <a:ext cx="75960" cy="1143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" name="Line 31"/>
          <p:cNvSpPr/>
          <p:nvPr/>
        </p:nvSpPr>
        <p:spPr bwMode="auto">
          <a:xfrm>
            <a:off x="5410080" y="4419720"/>
            <a:ext cx="304920" cy="1143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Line 32"/>
          <p:cNvSpPr/>
          <p:nvPr/>
        </p:nvSpPr>
        <p:spPr bwMode="auto">
          <a:xfrm flipH="1">
            <a:off x="6095520" y="4419720"/>
            <a:ext cx="228600" cy="1066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" name="Line 33"/>
          <p:cNvSpPr/>
          <p:nvPr/>
        </p:nvSpPr>
        <p:spPr bwMode="auto">
          <a:xfrm>
            <a:off x="6324480" y="4419720"/>
            <a:ext cx="152640" cy="1066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Line 34"/>
          <p:cNvSpPr/>
          <p:nvPr/>
        </p:nvSpPr>
        <p:spPr bwMode="auto">
          <a:xfrm>
            <a:off x="6324480" y="4419720"/>
            <a:ext cx="533520" cy="1066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CustomShape 35"/>
          <p:cNvSpPr/>
          <p:nvPr/>
        </p:nvSpPr>
        <p:spPr bwMode="auto">
          <a:xfrm>
            <a:off x="4572000" y="3276000"/>
            <a:ext cx="45720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З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CustomShape 36"/>
          <p:cNvSpPr/>
          <p:nvPr/>
        </p:nvSpPr>
        <p:spPr bwMode="auto">
          <a:xfrm>
            <a:off x="4572000" y="323100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З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CustomShape 37"/>
          <p:cNvSpPr/>
          <p:nvPr/>
        </p:nvSpPr>
        <p:spPr bwMode="auto">
          <a:xfrm>
            <a:off x="1828800" y="5943600"/>
            <a:ext cx="184320" cy="36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38"/>
          <p:cNvSpPr/>
          <p:nvPr/>
        </p:nvSpPr>
        <p:spPr bwMode="auto">
          <a:xfrm>
            <a:off x="2514600" y="6019920"/>
            <a:ext cx="184320" cy="3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39"/>
          <p:cNvSpPr/>
          <p:nvPr/>
        </p:nvSpPr>
        <p:spPr bwMode="auto">
          <a:xfrm>
            <a:off x="2666880" y="4267080"/>
            <a:ext cx="228600" cy="36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40"/>
          <p:cNvSpPr/>
          <p:nvPr/>
        </p:nvSpPr>
        <p:spPr bwMode="auto">
          <a:xfrm>
            <a:off x="2590920" y="414540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CustomShape 41"/>
          <p:cNvSpPr/>
          <p:nvPr/>
        </p:nvSpPr>
        <p:spPr bwMode="auto">
          <a:xfrm flipH="1">
            <a:off x="3733920" y="4221720"/>
            <a:ext cx="3808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Ж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CustomShape 42"/>
          <p:cNvSpPr/>
          <p:nvPr/>
        </p:nvSpPr>
        <p:spPr bwMode="auto">
          <a:xfrm>
            <a:off x="4724280" y="426708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3"/>
          <p:cNvSpPr/>
          <p:nvPr/>
        </p:nvSpPr>
        <p:spPr bwMode="auto">
          <a:xfrm>
            <a:off x="4876920" y="4190040"/>
            <a:ext cx="533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CustomShape 44"/>
          <p:cNvSpPr/>
          <p:nvPr/>
        </p:nvSpPr>
        <p:spPr bwMode="auto">
          <a:xfrm>
            <a:off x="5715000" y="4305240"/>
            <a:ext cx="457200" cy="36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45"/>
          <p:cNvSpPr/>
          <p:nvPr/>
        </p:nvSpPr>
        <p:spPr bwMode="auto">
          <a:xfrm>
            <a:off x="5867280" y="4190040"/>
            <a:ext cx="38124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О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CustomShape 46"/>
          <p:cNvSpPr/>
          <p:nvPr/>
        </p:nvSpPr>
        <p:spPr bwMode="auto">
          <a:xfrm>
            <a:off x="2057400" y="5669640"/>
            <a:ext cx="3808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О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CustomShape 47"/>
          <p:cNvSpPr/>
          <p:nvPr/>
        </p:nvSpPr>
        <p:spPr bwMode="auto">
          <a:xfrm>
            <a:off x="2514600" y="571392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Ж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CustomShape 48"/>
          <p:cNvSpPr/>
          <p:nvPr/>
        </p:nvSpPr>
        <p:spPr bwMode="auto">
          <a:xfrm>
            <a:off x="3048120" y="571392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CustomShape 49"/>
          <p:cNvSpPr/>
          <p:nvPr/>
        </p:nvSpPr>
        <p:spPr bwMode="auto">
          <a:xfrm>
            <a:off x="6781680" y="571392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Ж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CustomShape 50"/>
          <p:cNvSpPr/>
          <p:nvPr/>
        </p:nvSpPr>
        <p:spPr bwMode="auto">
          <a:xfrm>
            <a:off x="5486400" y="567576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Ж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CustomShape 51"/>
          <p:cNvSpPr/>
          <p:nvPr/>
        </p:nvSpPr>
        <p:spPr bwMode="auto">
          <a:xfrm>
            <a:off x="3505320" y="571392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О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CustomShape 52"/>
          <p:cNvSpPr/>
          <p:nvPr/>
        </p:nvSpPr>
        <p:spPr bwMode="auto">
          <a:xfrm>
            <a:off x="4724280" y="567576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О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CustomShape 53"/>
          <p:cNvSpPr/>
          <p:nvPr/>
        </p:nvSpPr>
        <p:spPr bwMode="auto">
          <a:xfrm>
            <a:off x="3886200" y="5713920"/>
            <a:ext cx="3808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CustomShape 54"/>
          <p:cNvSpPr/>
          <p:nvPr/>
        </p:nvSpPr>
        <p:spPr bwMode="auto">
          <a:xfrm>
            <a:off x="5105520" y="5713920"/>
            <a:ext cx="3808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CustomShape 55"/>
          <p:cNvSpPr/>
          <p:nvPr/>
        </p:nvSpPr>
        <p:spPr bwMode="auto">
          <a:xfrm>
            <a:off x="5943600" y="5713920"/>
            <a:ext cx="3808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CustomShape 56"/>
          <p:cNvSpPr/>
          <p:nvPr/>
        </p:nvSpPr>
        <p:spPr bwMode="auto">
          <a:xfrm>
            <a:off x="4267080" y="571392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CustomShape 57"/>
          <p:cNvSpPr/>
          <p:nvPr/>
        </p:nvSpPr>
        <p:spPr bwMode="auto">
          <a:xfrm>
            <a:off x="6324480" y="567576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CustomShape 58"/>
          <p:cNvSpPr/>
          <p:nvPr/>
        </p:nvSpPr>
        <p:spPr bwMode="auto">
          <a:xfrm>
            <a:off x="6629400" y="36576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59"/>
          <p:cNvSpPr/>
          <p:nvPr/>
        </p:nvSpPr>
        <p:spPr bwMode="auto">
          <a:xfrm>
            <a:off x="6477120" y="319932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CustomShape 60"/>
          <p:cNvSpPr/>
          <p:nvPr/>
        </p:nvSpPr>
        <p:spPr bwMode="auto">
          <a:xfrm>
            <a:off x="7010280" y="323748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CustomShape 61"/>
          <p:cNvSpPr/>
          <p:nvPr/>
        </p:nvSpPr>
        <p:spPr bwMode="auto">
          <a:xfrm>
            <a:off x="7543800" y="319932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Ж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CustomShape 62"/>
          <p:cNvSpPr/>
          <p:nvPr/>
        </p:nvSpPr>
        <p:spPr bwMode="auto">
          <a:xfrm>
            <a:off x="8077320" y="3199320"/>
            <a:ext cx="457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О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CustomShape 63"/>
          <p:cNvSpPr/>
          <p:nvPr/>
        </p:nvSpPr>
        <p:spPr bwMode="auto">
          <a:xfrm>
            <a:off x="7162920" y="36576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64"/>
          <p:cNvSpPr/>
          <p:nvPr/>
        </p:nvSpPr>
        <p:spPr bwMode="auto">
          <a:xfrm>
            <a:off x="7696080" y="3657600"/>
            <a:ext cx="15264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65"/>
          <p:cNvSpPr/>
          <p:nvPr/>
        </p:nvSpPr>
        <p:spPr bwMode="auto">
          <a:xfrm>
            <a:off x="8229600" y="3657600"/>
            <a:ext cx="152280" cy="15228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539640" y="33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/>
              <a:t/>
            </a:r>
            <a:br>
              <a:rPr/>
            </a:br>
            <a:r>
              <a:rPr lang="ru-RU" sz="28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Задачи повышенной трудности, логические и комбинаторные задачи</a:t>
            </a:r>
            <a:r>
              <a:rPr lang="ru-RU" sz="2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/>
              <a:t/>
            </a:r>
            <a:br>
              <a:rPr/>
            </a:b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99"/>
              </a:spcBef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Задача.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Если Лена  купит 3альбома, то у неё останется 40 рублей. А если бы она захотела купить 5 альбомов, ей  не хватило бы 200 рублей. Сколько денег у Лены?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Решение.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1. 5-3=2(аль.) – разница.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2. 40+200=240(руб)- стоят 2 альбома.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3. 240:2=120(руб)- стоит 1 альбом.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4. 120*3+40=400(руб)-было у Лены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Ответ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: 400 рублей.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8" descr="Копия 0_1176f_6864353b_XL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5" name="TextShape 1"/>
          <p:cNvSpPr txBox="1"/>
          <p:nvPr/>
        </p:nvSpPr>
        <p:spPr bwMode="auto">
          <a:xfrm>
            <a:off x="2666519" y="3276720"/>
            <a:ext cx="1143000" cy="3808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>
              <a:defRPr/>
            </a:pPr>
            <a:r>
              <a:rPr lang="ru-RU" sz="2200" b="1" strike="noStrike" spc="-1">
                <a:solidFill>
                  <a:srgbClr val="575F6D"/>
                </a:solidFill>
                <a:latin typeface="Century Schoolbook"/>
              </a:rPr>
              <a:t>45, 50</a:t>
            </a:r>
            <a:endParaRPr lang="en-US" sz="22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6" name="TextShape 2"/>
          <p:cNvSpPr txBox="1"/>
          <p:nvPr/>
        </p:nvSpPr>
        <p:spPr bwMode="auto">
          <a:xfrm>
            <a:off x="380880" y="304920"/>
            <a:ext cx="8229600" cy="6324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2880" indent="-272880" algn="ctr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"/>
              <a:defRPr/>
            </a:pPr>
            <a:r>
              <a:rPr lang="ru-RU" sz="2800" b="1" u="sng" strike="noStrike" spc="-1">
                <a:solidFill>
                  <a:srgbClr val="7030A0"/>
                </a:solidFill>
                <a:latin typeface="Century Schoolbook"/>
              </a:rPr>
              <a:t>Задача на планирование действий</a:t>
            </a: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entury Schoolbook"/>
              </a:rPr>
              <a:t>    Папа с двумя сыновьями отправился в поход. На их пути встретилась река. У берега стоял плот, который может выдержать груз весом в 100 кг. Вес папы – 80 кг, сыновей – 45 кг и 50 кг. Как должны они действовать, чтобы переправиться на другой берег?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entury Schoolbook"/>
              </a:rPr>
              <a:t>    </a:t>
            </a:r>
            <a:r>
              <a:rPr lang="ru-RU" sz="2400" b="1" u="sng" strike="noStrike" spc="-1">
                <a:solidFill>
                  <a:srgbClr val="000000"/>
                </a:solidFill>
                <a:latin typeface="Century Schoolbook"/>
              </a:rPr>
              <a:t>Решение</a:t>
            </a:r>
            <a:r>
              <a:rPr lang="ru-RU" sz="2400" b="1" strike="noStrike" spc="-1">
                <a:solidFill>
                  <a:srgbClr val="000000"/>
                </a:solidFill>
                <a:latin typeface="Century Schoolbook"/>
              </a:rPr>
              <a:t>        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entury Schoolbook"/>
              </a:rPr>
              <a:t>                    80 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" name="Line 3"/>
          <p:cNvSpPr/>
          <p:nvPr/>
        </p:nvSpPr>
        <p:spPr bwMode="auto">
          <a:xfrm>
            <a:off x="2666880" y="3733920"/>
            <a:ext cx="11430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4"/>
          <p:cNvSpPr/>
          <p:nvPr/>
        </p:nvSpPr>
        <p:spPr bwMode="auto">
          <a:xfrm>
            <a:off x="2133720" y="4041720"/>
            <a:ext cx="533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80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ustomShape 5"/>
          <p:cNvSpPr/>
          <p:nvPr/>
        </p:nvSpPr>
        <p:spPr bwMode="auto">
          <a:xfrm>
            <a:off x="3733920" y="5486400"/>
            <a:ext cx="533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80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CustomShape 6"/>
          <p:cNvSpPr/>
          <p:nvPr/>
        </p:nvSpPr>
        <p:spPr bwMode="auto">
          <a:xfrm>
            <a:off x="3733920" y="4038480"/>
            <a:ext cx="533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50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Line 7"/>
          <p:cNvSpPr/>
          <p:nvPr/>
        </p:nvSpPr>
        <p:spPr bwMode="auto">
          <a:xfrm flipH="1">
            <a:off x="2666880" y="4267080"/>
            <a:ext cx="990720" cy="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8"/>
          <p:cNvSpPr/>
          <p:nvPr/>
        </p:nvSpPr>
        <p:spPr bwMode="auto">
          <a:xfrm>
            <a:off x="2895480" y="3809880"/>
            <a:ext cx="53352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45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9"/>
          <p:cNvSpPr/>
          <p:nvPr/>
        </p:nvSpPr>
        <p:spPr bwMode="auto">
          <a:xfrm>
            <a:off x="2133720" y="4495680"/>
            <a:ext cx="533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45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Line 10"/>
          <p:cNvSpPr/>
          <p:nvPr/>
        </p:nvSpPr>
        <p:spPr bwMode="auto">
          <a:xfrm>
            <a:off x="2666880" y="4724280"/>
            <a:ext cx="9144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1"/>
          <p:cNvSpPr/>
          <p:nvPr/>
        </p:nvSpPr>
        <p:spPr bwMode="auto">
          <a:xfrm>
            <a:off x="3733920" y="4495680"/>
            <a:ext cx="533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50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CustomShape 12"/>
          <p:cNvSpPr/>
          <p:nvPr/>
        </p:nvSpPr>
        <p:spPr bwMode="auto">
          <a:xfrm>
            <a:off x="2895480" y="4343400"/>
            <a:ext cx="53352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80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CustomShape 13"/>
          <p:cNvSpPr/>
          <p:nvPr/>
        </p:nvSpPr>
        <p:spPr bwMode="auto">
          <a:xfrm>
            <a:off x="2133720" y="4952880"/>
            <a:ext cx="533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45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Line 14"/>
          <p:cNvSpPr/>
          <p:nvPr/>
        </p:nvSpPr>
        <p:spPr bwMode="auto">
          <a:xfrm flipH="1">
            <a:off x="2666880" y="5181480"/>
            <a:ext cx="990720" cy="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15"/>
          <p:cNvSpPr/>
          <p:nvPr/>
        </p:nvSpPr>
        <p:spPr bwMode="auto">
          <a:xfrm>
            <a:off x="3733920" y="4876920"/>
            <a:ext cx="533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80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CustomShape 16"/>
          <p:cNvSpPr/>
          <p:nvPr/>
        </p:nvSpPr>
        <p:spPr bwMode="auto">
          <a:xfrm>
            <a:off x="2895480" y="4724280"/>
            <a:ext cx="53352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50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Line 17"/>
          <p:cNvSpPr/>
          <p:nvPr/>
        </p:nvSpPr>
        <p:spPr bwMode="auto">
          <a:xfrm>
            <a:off x="2666880" y="5715000"/>
            <a:ext cx="990720" cy="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18"/>
          <p:cNvSpPr/>
          <p:nvPr/>
        </p:nvSpPr>
        <p:spPr bwMode="auto">
          <a:xfrm>
            <a:off x="2514600" y="5257800"/>
            <a:ext cx="1143000" cy="38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45, 50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5" descr="Копия 0_1176f_6864353b_XL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5" name="TextShape 1"/>
          <p:cNvSpPr txBox="1"/>
          <p:nvPr/>
        </p:nvSpPr>
        <p:spPr bwMode="auto">
          <a:xfrm>
            <a:off x="228600" y="380520"/>
            <a:ext cx="8686800" cy="6324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spcBef>
                <a:spcPts val="697"/>
              </a:spcBef>
              <a:buClr>
                <a:srgbClr val="7030A0"/>
              </a:buClr>
              <a:buFont typeface="Wingdings"/>
              <a:buChar char=""/>
              <a:defRPr/>
            </a:pPr>
            <a:r>
              <a:rPr lang="ru-RU" sz="2800" b="1" u="sng" strike="noStrike" spc="-1">
                <a:solidFill>
                  <a:srgbClr val="7030A0"/>
                </a:solidFill>
                <a:latin typeface="Arial"/>
              </a:rPr>
              <a:t>Задачи на принцип Дирихле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598"/>
              </a:spcBef>
              <a:defRPr/>
            </a:pPr>
            <a:r>
              <a:rPr lang="ru-RU" sz="2800" b="1" strike="noStrike" spc="-1">
                <a:solidFill>
                  <a:srgbClr val="000066"/>
                </a:solidFill>
                <a:latin typeface="Arial"/>
              </a:rPr>
              <a:t>    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 коробке лежат несколько одинаковых по размеру мячиков синего, красного и жёлтого цветов. Из коробки взяли 4 мяча.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   Есть ли среди них хотя бы 2 мяча какого- либо цвета?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ctr">
              <a:spcBef>
                <a:spcPts val="697"/>
              </a:spcBef>
              <a:buClr>
                <a:srgbClr val="7030A0"/>
              </a:buClr>
              <a:buFont typeface="Wingdings"/>
              <a:buChar char=""/>
              <a:defRPr/>
            </a:pPr>
            <a:r>
              <a:rPr lang="ru-RU" sz="2800" b="1" u="sng" strike="noStrike" spc="-1">
                <a:solidFill>
                  <a:srgbClr val="7030A0"/>
                </a:solidFill>
                <a:latin typeface="Arial"/>
              </a:rPr>
              <a:t>Задачи, решаемые с помощью графов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598"/>
              </a:spcBef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   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 первенстве класса по шашкам 5 участников: Аня, Боря, Влад, Гриша, Даша. Первенство проводится по круговой системе – каждый из участников играет с каждым из остальных один раз. Уже некоторые игры проведены: Аня сыграла с Борей, Владом и Дашей; Боря сыграл с Аней и Гришей; Влад – с Аней и Дашей, Гриша – с Борей, Даша – с Аней и Гришей. Сколько игр проведено и сколько ещё осталось?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 bwMode="auto">
          <a:xfrm>
            <a:off x="7620120" y="4343400"/>
            <a:ext cx="53316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8" descr="Копия 0_1176f_6864353b_XL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5" name="TextShape 1"/>
          <p:cNvSpPr txBox="1"/>
          <p:nvPr/>
        </p:nvSpPr>
        <p:spPr bwMode="auto">
          <a:xfrm>
            <a:off x="1219320" y="3200400"/>
            <a:ext cx="457200" cy="4111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Д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Shape 2"/>
          <p:cNvSpPr txBox="1"/>
          <p:nvPr/>
        </p:nvSpPr>
        <p:spPr bwMode="auto">
          <a:xfrm>
            <a:off x="228240" y="228600"/>
            <a:ext cx="8458200" cy="6477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342720" indent="-342720">
              <a:lnSpc>
                <a:spcPct val="90000"/>
              </a:lnSpc>
              <a:spcBef>
                <a:spcPts val="697"/>
              </a:spcBef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   Решение.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   Участников соревнований изобразим точками, которые назовём первыми буквами имён детей. Если двое участников уже сыграли между собой, соединим их точки отрезками. Получил такой граф: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                                                                                               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                                                                                              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                                                                                               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                                                                                              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   Число игр, проведенных, равно числу рёбер, т.е. шести. Чтобы узнать число оставшихся игр, соединим рёбрами </a:t>
            </a:r>
            <a:r>
              <a:rPr lang="ru-RU" sz="2400" b="1" strike="noStrike" spc="-1">
                <a:solidFill>
                  <a:srgbClr val="FF0000"/>
                </a:solidFill>
                <a:latin typeface="Arial"/>
              </a:rPr>
              <a:t>красного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цвета тех участников, которые ещё не играли друг с другом. Таких рёбер получилось 4, значит осталось провести 4 игры: Борис – Влад, Борис – Даша, Влад – Гриша, Гриша – Аня.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                                                                                                                    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3"/>
          <p:cNvSpPr/>
          <p:nvPr/>
        </p:nvSpPr>
        <p:spPr bwMode="auto">
          <a:xfrm>
            <a:off x="1981080" y="2666880"/>
            <a:ext cx="152640" cy="15264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4"/>
          <p:cNvSpPr/>
          <p:nvPr/>
        </p:nvSpPr>
        <p:spPr bwMode="auto">
          <a:xfrm>
            <a:off x="1981080" y="2666880"/>
            <a:ext cx="152640" cy="152640"/>
          </a:xfrm>
          <a:prstGeom prst="ellipse">
            <a:avLst/>
          </a:prstGeom>
          <a:solidFill>
            <a:srgbClr val="660066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5"/>
          <p:cNvSpPr/>
          <p:nvPr/>
        </p:nvSpPr>
        <p:spPr bwMode="auto">
          <a:xfrm>
            <a:off x="3276720" y="2590920"/>
            <a:ext cx="152280" cy="152280"/>
          </a:xfrm>
          <a:prstGeom prst="ellipse">
            <a:avLst/>
          </a:prstGeom>
          <a:solidFill>
            <a:srgbClr val="660066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6"/>
          <p:cNvSpPr/>
          <p:nvPr/>
        </p:nvSpPr>
        <p:spPr bwMode="auto">
          <a:xfrm>
            <a:off x="1600200" y="3276720"/>
            <a:ext cx="152280" cy="152280"/>
          </a:xfrm>
          <a:prstGeom prst="ellipse">
            <a:avLst/>
          </a:prstGeom>
          <a:solidFill>
            <a:srgbClr val="660066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7"/>
          <p:cNvSpPr/>
          <p:nvPr/>
        </p:nvSpPr>
        <p:spPr bwMode="auto">
          <a:xfrm>
            <a:off x="3581280" y="3429000"/>
            <a:ext cx="152640" cy="152280"/>
          </a:xfrm>
          <a:prstGeom prst="ellipse">
            <a:avLst/>
          </a:prstGeom>
          <a:solidFill>
            <a:srgbClr val="660066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8"/>
          <p:cNvSpPr/>
          <p:nvPr/>
        </p:nvSpPr>
        <p:spPr bwMode="auto">
          <a:xfrm>
            <a:off x="4648320" y="2895480"/>
            <a:ext cx="152280" cy="152640"/>
          </a:xfrm>
          <a:prstGeom prst="ellipse">
            <a:avLst/>
          </a:prstGeom>
          <a:solidFill>
            <a:srgbClr val="660066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Line 9"/>
          <p:cNvSpPr/>
          <p:nvPr/>
        </p:nvSpPr>
        <p:spPr bwMode="auto">
          <a:xfrm flipH="1">
            <a:off x="1676520" y="2743200"/>
            <a:ext cx="380880" cy="609480"/>
          </a:xfrm>
          <a:prstGeom prst="line">
            <a:avLst/>
          </a:prstGeom>
          <a:ln w="19080">
            <a:solidFill>
              <a:srgbClr val="66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Line 10"/>
          <p:cNvSpPr/>
          <p:nvPr/>
        </p:nvSpPr>
        <p:spPr bwMode="auto">
          <a:xfrm flipV="1">
            <a:off x="2057400" y="2666880"/>
            <a:ext cx="1295280" cy="76320"/>
          </a:xfrm>
          <a:prstGeom prst="line">
            <a:avLst/>
          </a:prstGeom>
          <a:ln w="19080">
            <a:solidFill>
              <a:srgbClr val="66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Line 11"/>
          <p:cNvSpPr/>
          <p:nvPr/>
        </p:nvSpPr>
        <p:spPr bwMode="auto">
          <a:xfrm>
            <a:off x="3352680" y="2743200"/>
            <a:ext cx="304920" cy="838080"/>
          </a:xfrm>
          <a:prstGeom prst="line">
            <a:avLst/>
          </a:prstGeom>
          <a:ln w="9360">
            <a:solidFill>
              <a:srgbClr val="66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Line 12"/>
          <p:cNvSpPr/>
          <p:nvPr/>
        </p:nvSpPr>
        <p:spPr bwMode="auto">
          <a:xfrm>
            <a:off x="1676520" y="3352680"/>
            <a:ext cx="1981080" cy="152640"/>
          </a:xfrm>
          <a:prstGeom prst="line">
            <a:avLst/>
          </a:prstGeom>
          <a:ln w="19080">
            <a:solidFill>
              <a:srgbClr val="66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13"/>
          <p:cNvSpPr/>
          <p:nvPr/>
        </p:nvSpPr>
        <p:spPr bwMode="auto">
          <a:xfrm flipV="1">
            <a:off x="1676520" y="2971800"/>
            <a:ext cx="3124080" cy="380880"/>
          </a:xfrm>
          <a:prstGeom prst="line">
            <a:avLst/>
          </a:prstGeom>
          <a:ln w="19080">
            <a:solidFill>
              <a:srgbClr val="66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Line 14"/>
          <p:cNvSpPr/>
          <p:nvPr/>
        </p:nvSpPr>
        <p:spPr bwMode="auto">
          <a:xfrm>
            <a:off x="2057400" y="2743200"/>
            <a:ext cx="2666880" cy="228600"/>
          </a:xfrm>
          <a:prstGeom prst="line">
            <a:avLst/>
          </a:prstGeom>
          <a:ln w="19080">
            <a:solidFill>
              <a:srgbClr val="66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15"/>
          <p:cNvSpPr/>
          <p:nvPr/>
        </p:nvSpPr>
        <p:spPr bwMode="auto">
          <a:xfrm>
            <a:off x="1678680" y="2286000"/>
            <a:ext cx="43668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А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CustomShape 16"/>
          <p:cNvSpPr/>
          <p:nvPr/>
        </p:nvSpPr>
        <p:spPr bwMode="auto">
          <a:xfrm>
            <a:off x="3352680" y="2362320"/>
            <a:ext cx="457200" cy="41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 fontScale="78000" lnSpcReduction="10000"/>
          </a:bodyPr>
          <a:lstStyle/>
          <a:p>
            <a:pPr algn="ctr"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Б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CustomShape 17"/>
          <p:cNvSpPr/>
          <p:nvPr/>
        </p:nvSpPr>
        <p:spPr bwMode="auto">
          <a:xfrm>
            <a:off x="4800600" y="2743200"/>
            <a:ext cx="457200" cy="41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 fontScale="78000" lnSpcReduction="10000"/>
          </a:bodyPr>
          <a:lstStyle/>
          <a:p>
            <a:pPr algn="ctr"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В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CustomShape 18"/>
          <p:cNvSpPr/>
          <p:nvPr/>
        </p:nvSpPr>
        <p:spPr bwMode="auto">
          <a:xfrm>
            <a:off x="3657600" y="3200400"/>
            <a:ext cx="457200" cy="41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 fontScale="78000" lnSpcReduction="10000"/>
          </a:bodyPr>
          <a:lstStyle/>
          <a:p>
            <a:pPr algn="ctr"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Г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Line 19"/>
          <p:cNvSpPr/>
          <p:nvPr/>
        </p:nvSpPr>
        <p:spPr bwMode="auto">
          <a:xfrm>
            <a:off x="3657600" y="2057400"/>
            <a:ext cx="1523880" cy="0"/>
          </a:xfrm>
          <a:prstGeom prst="line">
            <a:avLst/>
          </a:prstGeom>
          <a:ln w="19080">
            <a:solidFill>
              <a:srgbClr val="66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Line 20"/>
          <p:cNvSpPr/>
          <p:nvPr/>
        </p:nvSpPr>
        <p:spPr bwMode="auto">
          <a:xfrm>
            <a:off x="3657600" y="1981080"/>
            <a:ext cx="0" cy="152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Line 21"/>
          <p:cNvSpPr/>
          <p:nvPr/>
        </p:nvSpPr>
        <p:spPr bwMode="auto">
          <a:xfrm>
            <a:off x="5181480" y="1981080"/>
            <a:ext cx="0" cy="152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Line 22"/>
          <p:cNvSpPr/>
          <p:nvPr/>
        </p:nvSpPr>
        <p:spPr bwMode="auto">
          <a:xfrm>
            <a:off x="2057400" y="2743200"/>
            <a:ext cx="1600200" cy="76212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Line 23"/>
          <p:cNvSpPr/>
          <p:nvPr/>
        </p:nvSpPr>
        <p:spPr bwMode="auto">
          <a:xfrm flipV="1">
            <a:off x="1676520" y="2666519"/>
            <a:ext cx="1676160" cy="68580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Line 24"/>
          <p:cNvSpPr/>
          <p:nvPr/>
        </p:nvSpPr>
        <p:spPr bwMode="auto">
          <a:xfrm>
            <a:off x="3352680" y="2666880"/>
            <a:ext cx="1371600" cy="30492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Line 25"/>
          <p:cNvSpPr/>
          <p:nvPr/>
        </p:nvSpPr>
        <p:spPr bwMode="auto">
          <a:xfrm flipV="1">
            <a:off x="3657600" y="2971800"/>
            <a:ext cx="1066680" cy="53352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95" descr="Копия 0_1176f_6864353b_XL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5" name="TextShape 1"/>
          <p:cNvSpPr txBox="1"/>
          <p:nvPr/>
        </p:nvSpPr>
        <p:spPr bwMode="auto">
          <a:xfrm>
            <a:off x="304920" y="304920"/>
            <a:ext cx="8610480" cy="6248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spcBef>
                <a:spcPts val="697"/>
              </a:spcBef>
              <a:buClr>
                <a:srgbClr val="7030A0"/>
              </a:buClr>
              <a:buFont typeface="Wingdings"/>
              <a:buChar char=""/>
              <a:defRPr/>
            </a:pPr>
            <a:r>
              <a:rPr lang="ru-RU" sz="2800" b="1" u="sng" strike="noStrike" spc="-1">
                <a:solidFill>
                  <a:srgbClr val="7030A0"/>
                </a:solidFill>
                <a:latin typeface="Arial"/>
              </a:rPr>
              <a:t>Задачи на уравнивание данных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  <a:defRPr/>
            </a:pPr>
            <a:r>
              <a:rPr lang="ru-RU" sz="2800" b="1" strike="noStrike" spc="-1">
                <a:solidFill>
                  <a:srgbClr val="000066"/>
                </a:solidFill>
                <a:latin typeface="Arial"/>
              </a:rPr>
              <a:t>   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Масса 4 одинаковых яблок и 3 одинаковых апельсинов составляет 1 кг 250 г, а 7 таких же яблок и 5 апельсинов – 2 кг 150 г. Найди массу яблока и массу апельсина.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ctr">
              <a:spcBef>
                <a:spcPts val="697"/>
              </a:spcBef>
              <a:buClr>
                <a:srgbClr val="7030A0"/>
              </a:buClr>
              <a:buFont typeface="Wingdings"/>
              <a:buChar char=""/>
              <a:defRPr/>
            </a:pPr>
            <a:r>
              <a:rPr lang="ru-RU" sz="2800" b="1" u="sng" strike="noStrike" spc="-1">
                <a:solidFill>
                  <a:srgbClr val="7030A0"/>
                </a:solidFill>
                <a:latin typeface="Arial"/>
              </a:rPr>
              <a:t>Задачи, решаемые  с конца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  <a:defRPr/>
            </a:pPr>
            <a:r>
              <a:rPr lang="ru-RU" sz="2800" b="1" strike="noStrike" spc="-1">
                <a:solidFill>
                  <a:srgbClr val="000066"/>
                </a:solidFill>
                <a:latin typeface="Arial"/>
              </a:rPr>
              <a:t>   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Торговка, сидя на рынке, думала: «Если бы к моим яблокам прибавить половину их, да ещё десяток, то у меня бы их была целая сотня!» Сколько яблок у неё было?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  <a:defRPr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   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" name="Group 2"/>
          <p:cNvGrpSpPr/>
          <p:nvPr/>
        </p:nvGrpSpPr>
        <p:grpSpPr bwMode="auto">
          <a:xfrm>
            <a:off x="6477120" y="4332960"/>
            <a:ext cx="2307240" cy="2332440"/>
            <a:chOff x="6477120" y="4332960"/>
            <a:chExt cx="2307240" cy="2332440"/>
          </a:xfrm>
        </p:grpSpPr>
        <p:grpSp>
          <p:nvGrpSpPr>
            <p:cNvPr id="7" name="Group 3"/>
            <p:cNvGrpSpPr/>
            <p:nvPr/>
          </p:nvGrpSpPr>
          <p:grpSpPr bwMode="auto">
            <a:xfrm>
              <a:off x="6477120" y="4778280"/>
              <a:ext cx="2238480" cy="1887120"/>
              <a:chOff x="6477120" y="4778280"/>
              <a:chExt cx="2238480" cy="1887120"/>
            </a:xfrm>
          </p:grpSpPr>
          <p:sp>
            <p:nvSpPr>
              <p:cNvPr id="8" name="CustomShape 4"/>
              <p:cNvSpPr/>
              <p:nvPr/>
            </p:nvSpPr>
            <p:spPr bwMode="auto">
              <a:xfrm>
                <a:off x="6509880" y="5523480"/>
                <a:ext cx="2180880" cy="1141920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1049" extrusionOk="0">
                    <a:moveTo>
                      <a:pt x="0" y="0"/>
                    </a:moveTo>
                    <a:cubicBezTo>
                      <a:pt x="28" y="214"/>
                      <a:pt x="57" y="428"/>
                      <a:pt x="120" y="568"/>
                    </a:cubicBezTo>
                    <a:cubicBezTo>
                      <a:pt x="183" y="708"/>
                      <a:pt x="271" y="765"/>
                      <a:pt x="376" y="840"/>
                    </a:cubicBezTo>
                    <a:cubicBezTo>
                      <a:pt x="481" y="915"/>
                      <a:pt x="617" y="983"/>
                      <a:pt x="752" y="1016"/>
                    </a:cubicBezTo>
                    <a:cubicBezTo>
                      <a:pt x="887" y="1049"/>
                      <a:pt x="1044" y="1049"/>
                      <a:pt x="1184" y="1040"/>
                    </a:cubicBezTo>
                    <a:cubicBezTo>
                      <a:pt x="1324" y="1031"/>
                      <a:pt x="1469" y="1008"/>
                      <a:pt x="1592" y="960"/>
                    </a:cubicBezTo>
                    <a:cubicBezTo>
                      <a:pt x="1715" y="912"/>
                      <a:pt x="1827" y="863"/>
                      <a:pt x="1920" y="752"/>
                    </a:cubicBezTo>
                    <a:cubicBezTo>
                      <a:pt x="2013" y="641"/>
                      <a:pt x="2112" y="421"/>
                      <a:pt x="2152" y="296"/>
                    </a:cubicBezTo>
                    <a:cubicBezTo>
                      <a:pt x="2192" y="171"/>
                      <a:pt x="2176" y="85"/>
                      <a:pt x="2160" y="0"/>
                    </a:cubicBezTo>
                  </a:path>
                </a:pathLst>
              </a:custGeom>
              <a:blipFill>
                <a:blip r:embed="rId3"/>
                <a:tile/>
              </a:blip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" name="CustomShape 5"/>
              <p:cNvSpPr/>
              <p:nvPr/>
            </p:nvSpPr>
            <p:spPr bwMode="auto">
              <a:xfrm>
                <a:off x="6494760" y="5271840"/>
                <a:ext cx="2220840" cy="50400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463" extrusionOk="0">
                    <a:moveTo>
                      <a:pt x="15" y="223"/>
                    </a:moveTo>
                    <a:cubicBezTo>
                      <a:pt x="30" y="284"/>
                      <a:pt x="263" y="386"/>
                      <a:pt x="431" y="423"/>
                    </a:cubicBezTo>
                    <a:cubicBezTo>
                      <a:pt x="599" y="460"/>
                      <a:pt x="814" y="446"/>
                      <a:pt x="1023" y="447"/>
                    </a:cubicBezTo>
                    <a:cubicBezTo>
                      <a:pt x="1232" y="448"/>
                      <a:pt x="1488" y="463"/>
                      <a:pt x="1687" y="431"/>
                    </a:cubicBezTo>
                    <a:cubicBezTo>
                      <a:pt x="1886" y="399"/>
                      <a:pt x="2198" y="320"/>
                      <a:pt x="2215" y="255"/>
                    </a:cubicBezTo>
                    <a:cubicBezTo>
                      <a:pt x="2232" y="190"/>
                      <a:pt x="1975" y="78"/>
                      <a:pt x="1791" y="39"/>
                    </a:cubicBezTo>
                    <a:cubicBezTo>
                      <a:pt x="1607" y="0"/>
                      <a:pt x="1352" y="20"/>
                      <a:pt x="1111" y="23"/>
                    </a:cubicBezTo>
                    <a:cubicBezTo>
                      <a:pt x="870" y="26"/>
                      <a:pt x="528" y="23"/>
                      <a:pt x="343" y="55"/>
                    </a:cubicBezTo>
                    <a:cubicBezTo>
                      <a:pt x="158" y="87"/>
                      <a:pt x="0" y="162"/>
                      <a:pt x="15" y="223"/>
                    </a:cubicBezTo>
                    <a:close/>
                  </a:path>
                </a:pathLst>
              </a:custGeom>
              <a:blipFill>
                <a:blip r:embed="rId4"/>
                <a:tile/>
              </a:blip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10" name="Group 6"/>
              <p:cNvGrpSpPr/>
              <p:nvPr/>
            </p:nvGrpSpPr>
            <p:grpSpPr bwMode="auto">
              <a:xfrm>
                <a:off x="6477120" y="4778280"/>
                <a:ext cx="2216880" cy="847800"/>
                <a:chOff x="6477120" y="4778280"/>
                <a:chExt cx="2216880" cy="847800"/>
              </a:xfrm>
            </p:grpSpPr>
            <p:sp>
              <p:nvSpPr>
                <p:cNvPr id="11" name="CustomShape 7"/>
                <p:cNvSpPr/>
                <p:nvPr/>
              </p:nvSpPr>
              <p:spPr bwMode="auto">
                <a:xfrm rot="5135399">
                  <a:off x="8346600" y="5309280"/>
                  <a:ext cx="336240" cy="8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" h="102" extrusionOk="0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solidFill>
                  <a:srgbClr val="CC9900"/>
                </a:solidFill>
                <a:ln w="936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grpSp>
              <p:nvGrpSpPr>
                <p:cNvPr id="12" name="Group 8"/>
                <p:cNvGrpSpPr/>
                <p:nvPr/>
              </p:nvGrpSpPr>
              <p:grpSpPr bwMode="auto">
                <a:xfrm>
                  <a:off x="6477120" y="4778280"/>
                  <a:ext cx="2216880" cy="847800"/>
                  <a:chOff x="6477120" y="4778280"/>
                  <a:chExt cx="2216880" cy="847800"/>
                </a:xfrm>
              </p:grpSpPr>
              <p:sp>
                <p:nvSpPr>
                  <p:cNvPr id="13" name="CustomShape 9"/>
                  <p:cNvSpPr/>
                  <p:nvPr/>
                </p:nvSpPr>
                <p:spPr bwMode="auto">
                  <a:xfrm rot="20575800">
                    <a:off x="6486480" y="5390280"/>
                    <a:ext cx="304920" cy="83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8" h="102" extrusionOk="0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7880000" scaled="1"/>
                  </a:gradFill>
                  <a:ln w="936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4" name="CustomShape 10"/>
                  <p:cNvSpPr/>
                  <p:nvPr/>
                </p:nvSpPr>
                <p:spPr bwMode="auto">
                  <a:xfrm rot="20575800">
                    <a:off x="6565320" y="5276160"/>
                    <a:ext cx="298800" cy="103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" h="126" extrusionOk="0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7880000" scaled="1"/>
                  </a:gradFill>
                  <a:ln w="936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15" name="CustomShape 11"/>
                  <p:cNvSpPr/>
                  <p:nvPr/>
                </p:nvSpPr>
                <p:spPr bwMode="auto">
                  <a:xfrm rot="21009600">
                    <a:off x="6636600" y="5181120"/>
                    <a:ext cx="299160" cy="103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" h="126" extrusionOk="0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318000" scaled="1"/>
                  </a:gradFill>
                  <a:ln w="936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grpSp>
                <p:nvGrpSpPr>
                  <p:cNvPr id="16" name="Group 12"/>
                  <p:cNvGrpSpPr/>
                  <p:nvPr/>
                </p:nvGrpSpPr>
                <p:grpSpPr bwMode="auto">
                  <a:xfrm>
                    <a:off x="6734880" y="4941720"/>
                    <a:ext cx="516960" cy="261000"/>
                    <a:chOff x="6734880" y="4941720"/>
                    <a:chExt cx="516960" cy="261000"/>
                  </a:xfrm>
                </p:grpSpPr>
                <p:sp>
                  <p:nvSpPr>
                    <p:cNvPr id="17" name="CustomShape 13"/>
                    <p:cNvSpPr/>
                    <p:nvPr/>
                  </p:nvSpPr>
                  <p:spPr bwMode="auto">
                    <a:xfrm rot="319200">
                      <a:off x="6738120" y="5104440"/>
                      <a:ext cx="305280" cy="83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8" h="102" extrusionOk="0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18" name="CustomShape 14"/>
                    <p:cNvSpPr/>
                    <p:nvPr/>
                  </p:nvSpPr>
                  <p:spPr bwMode="auto">
                    <a:xfrm rot="319200">
                      <a:off x="6846120" y="5029560"/>
                      <a:ext cx="299160" cy="103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0" h="126" extrusionOk="0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19" name="CustomShape 15"/>
                    <p:cNvSpPr/>
                    <p:nvPr/>
                  </p:nvSpPr>
                  <p:spPr bwMode="auto">
                    <a:xfrm rot="753000">
                      <a:off x="6944400" y="4972680"/>
                      <a:ext cx="299520" cy="103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0" h="126" extrusionOk="0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9332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grpSp>
                <p:nvGrpSpPr>
                  <p:cNvPr id="20" name="Group 16"/>
                  <p:cNvGrpSpPr/>
                  <p:nvPr/>
                </p:nvGrpSpPr>
                <p:grpSpPr bwMode="auto">
                  <a:xfrm>
                    <a:off x="7056360" y="4806360"/>
                    <a:ext cx="542520" cy="272520"/>
                    <a:chOff x="7056360" y="4806360"/>
                    <a:chExt cx="542520" cy="272520"/>
                  </a:xfrm>
                </p:grpSpPr>
                <p:sp>
                  <p:nvSpPr>
                    <p:cNvPr id="21" name="CustomShape 17"/>
                    <p:cNvSpPr/>
                    <p:nvPr/>
                  </p:nvSpPr>
                  <p:spPr bwMode="auto">
                    <a:xfrm rot="1402200">
                      <a:off x="7060320" y="4937760"/>
                      <a:ext cx="304920" cy="83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8" h="102" extrusionOk="0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22" name="CustomShape 18"/>
                    <p:cNvSpPr/>
                    <p:nvPr/>
                  </p:nvSpPr>
                  <p:spPr bwMode="auto">
                    <a:xfrm rot="1402200">
                      <a:off x="7182720" y="4898520"/>
                      <a:ext cx="298800" cy="103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0" h="126" extrusionOk="0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23" name="CustomShape 19"/>
                    <p:cNvSpPr/>
                    <p:nvPr/>
                  </p:nvSpPr>
                  <p:spPr bwMode="auto">
                    <a:xfrm rot="1835999">
                      <a:off x="7293960" y="4875120"/>
                      <a:ext cx="299160" cy="103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0" h="126" extrusionOk="0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9332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grpSp>
                <p:nvGrpSpPr>
                  <p:cNvPr id="24" name="Group 20"/>
                  <p:cNvGrpSpPr/>
                  <p:nvPr/>
                </p:nvGrpSpPr>
                <p:grpSpPr bwMode="auto">
                  <a:xfrm>
                    <a:off x="7419240" y="4778280"/>
                    <a:ext cx="517680" cy="277920"/>
                    <a:chOff x="7419240" y="4778280"/>
                    <a:chExt cx="517680" cy="277920"/>
                  </a:xfrm>
                </p:grpSpPr>
                <p:sp>
                  <p:nvSpPr>
                    <p:cNvPr id="25" name="CustomShape 21"/>
                    <p:cNvSpPr/>
                    <p:nvPr/>
                  </p:nvSpPr>
                  <p:spPr bwMode="auto">
                    <a:xfrm rot="2232600">
                      <a:off x="7416000" y="4879440"/>
                      <a:ext cx="291600" cy="87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8" h="102" extrusionOk="0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26" name="CustomShape 22"/>
                    <p:cNvSpPr/>
                    <p:nvPr/>
                  </p:nvSpPr>
                  <p:spPr bwMode="auto">
                    <a:xfrm rot="2232600">
                      <a:off x="7540920" y="4864320"/>
                      <a:ext cx="285840" cy="1087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0" h="126" extrusionOk="0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27" name="CustomShape 23"/>
                    <p:cNvSpPr/>
                    <p:nvPr/>
                  </p:nvSpPr>
                  <p:spPr bwMode="auto">
                    <a:xfrm rot="2667000">
                      <a:off x="7653240" y="4862880"/>
                      <a:ext cx="286200" cy="1087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0" h="126" extrusionOk="0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9332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grpSp>
                <p:nvGrpSpPr>
                  <p:cNvPr id="28" name="Group 24"/>
                  <p:cNvGrpSpPr/>
                  <p:nvPr/>
                </p:nvGrpSpPr>
                <p:grpSpPr bwMode="auto">
                  <a:xfrm>
                    <a:off x="7768440" y="4793760"/>
                    <a:ext cx="478439" cy="420120"/>
                    <a:chOff x="7768440" y="4793760"/>
                    <a:chExt cx="478439" cy="420120"/>
                  </a:xfrm>
                </p:grpSpPr>
                <p:sp>
                  <p:nvSpPr>
                    <p:cNvPr id="29" name="CustomShape 25"/>
                    <p:cNvSpPr/>
                    <p:nvPr/>
                  </p:nvSpPr>
                  <p:spPr bwMode="auto">
                    <a:xfrm rot="3226200">
                      <a:off x="7729920" y="4913640"/>
                      <a:ext cx="336600" cy="75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8" h="102" extrusionOk="0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30" name="CustomShape 26"/>
                    <p:cNvSpPr/>
                    <p:nvPr/>
                  </p:nvSpPr>
                  <p:spPr bwMode="auto">
                    <a:xfrm rot="3226200">
                      <a:off x="7851960" y="4952520"/>
                      <a:ext cx="329760" cy="94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0" h="126" extrusionOk="0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31" name="CustomShape 27"/>
                    <p:cNvSpPr/>
                    <p:nvPr/>
                  </p:nvSpPr>
                  <p:spPr bwMode="auto">
                    <a:xfrm rot="3659999">
                      <a:off x="7960680" y="4999680"/>
                      <a:ext cx="329760" cy="94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0" h="126" extrusionOk="0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9332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grpSp>
                <p:nvGrpSpPr>
                  <p:cNvPr id="32" name="Group 28"/>
                  <p:cNvGrpSpPr/>
                  <p:nvPr/>
                </p:nvGrpSpPr>
                <p:grpSpPr bwMode="auto">
                  <a:xfrm>
                    <a:off x="8123760" y="4933080"/>
                    <a:ext cx="383760" cy="488880"/>
                    <a:chOff x="8123760" y="4933080"/>
                    <a:chExt cx="383760" cy="488880"/>
                  </a:xfrm>
                </p:grpSpPr>
                <p:sp>
                  <p:nvSpPr>
                    <p:cNvPr id="33" name="CustomShape 29"/>
                    <p:cNvSpPr/>
                    <p:nvPr/>
                  </p:nvSpPr>
                  <p:spPr bwMode="auto">
                    <a:xfrm rot="4068599">
                      <a:off x="8053920" y="5065200"/>
                      <a:ext cx="336600" cy="75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8" h="102" extrusionOk="0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34" name="CustomShape 30"/>
                    <p:cNvSpPr/>
                    <p:nvPr/>
                  </p:nvSpPr>
                  <p:spPr bwMode="auto">
                    <a:xfrm rot="4068599">
                      <a:off x="8160120" y="5131080"/>
                      <a:ext cx="329760" cy="94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0" h="126" extrusionOk="0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  <p:sp>
                  <p:nvSpPr>
                    <p:cNvPr id="35" name="CustomShape 31"/>
                    <p:cNvSpPr/>
                    <p:nvPr/>
                  </p:nvSpPr>
                  <p:spPr bwMode="auto">
                    <a:xfrm rot="4502400">
                      <a:off x="8254440" y="5203080"/>
                      <a:ext cx="329760" cy="943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0" h="126" extrusionOk="0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0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9332000" scaled="1"/>
                    </a:gra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" name="CustomShape 32"/>
                  <p:cNvSpPr/>
                  <p:nvPr/>
                </p:nvSpPr>
                <p:spPr bwMode="auto">
                  <a:xfrm rot="5135399">
                    <a:off x="8412480" y="5387400"/>
                    <a:ext cx="329760" cy="94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" h="126" extrusionOk="0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2436000" scaled="1"/>
                  </a:gradFill>
                  <a:ln w="936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7" name="CustomShape 33"/>
                  <p:cNvSpPr/>
                  <p:nvPr/>
                </p:nvSpPr>
                <p:spPr bwMode="auto">
                  <a:xfrm>
                    <a:off x="8557200" y="5364720"/>
                    <a:ext cx="136800" cy="240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" h="221" extrusionOk="0">
                        <a:moveTo>
                          <a:pt x="72" y="0"/>
                        </a:moveTo>
                        <a:cubicBezTo>
                          <a:pt x="82" y="7"/>
                          <a:pt x="115" y="23"/>
                          <a:pt x="127" y="39"/>
                        </a:cubicBezTo>
                        <a:cubicBezTo>
                          <a:pt x="139" y="57"/>
                          <a:pt x="145" y="86"/>
                          <a:pt x="144" y="106"/>
                        </a:cubicBezTo>
                        <a:cubicBezTo>
                          <a:pt x="143" y="125"/>
                          <a:pt x="139" y="141"/>
                          <a:pt x="123" y="158"/>
                        </a:cubicBezTo>
                        <a:cubicBezTo>
                          <a:pt x="107" y="176"/>
                          <a:pt x="69" y="203"/>
                          <a:pt x="50" y="212"/>
                        </a:cubicBezTo>
                        <a:cubicBezTo>
                          <a:pt x="31" y="221"/>
                          <a:pt x="12" y="213"/>
                          <a:pt x="6" y="214"/>
                        </a:cubicBezTo>
                        <a:cubicBezTo>
                          <a:pt x="0" y="215"/>
                          <a:pt x="12" y="217"/>
                          <a:pt x="14" y="218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36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  <p:sp>
                <p:nvSpPr>
                  <p:cNvPr id="38" name="CustomShape 34"/>
                  <p:cNvSpPr/>
                  <p:nvPr/>
                </p:nvSpPr>
                <p:spPr bwMode="auto">
                  <a:xfrm>
                    <a:off x="6477120" y="5471280"/>
                    <a:ext cx="215280" cy="15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" h="142" extrusionOk="0">
                        <a:moveTo>
                          <a:pt x="145" y="96"/>
                        </a:moveTo>
                        <a:cubicBezTo>
                          <a:pt x="126" y="103"/>
                          <a:pt x="48" y="142"/>
                          <a:pt x="25" y="136"/>
                        </a:cubicBezTo>
                        <a:cubicBezTo>
                          <a:pt x="2" y="130"/>
                          <a:pt x="0" y="75"/>
                          <a:pt x="7" y="61"/>
                        </a:cubicBezTo>
                        <a:cubicBezTo>
                          <a:pt x="14" y="47"/>
                          <a:pt x="42" y="48"/>
                          <a:pt x="66" y="53"/>
                        </a:cubicBezTo>
                        <a:cubicBezTo>
                          <a:pt x="89" y="58"/>
                          <a:pt x="126" y="85"/>
                          <a:pt x="150" y="88"/>
                        </a:cubicBezTo>
                        <a:cubicBezTo>
                          <a:pt x="173" y="89"/>
                          <a:pt x="194" y="74"/>
                          <a:pt x="207" y="60"/>
                        </a:cubicBezTo>
                        <a:cubicBezTo>
                          <a:pt x="221" y="46"/>
                          <a:pt x="224" y="12"/>
                          <a:pt x="228" y="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360">
                    <a:solidFill>
                      <a:srgbClr val="000000"/>
                    </a:solidFill>
                    <a:round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  <p:grpSp>
          <p:nvGrpSpPr>
            <p:cNvPr id="39" name="Group 35"/>
            <p:cNvGrpSpPr/>
            <p:nvPr/>
          </p:nvGrpSpPr>
          <p:grpSpPr bwMode="auto">
            <a:xfrm>
              <a:off x="7322400" y="4332960"/>
              <a:ext cx="795240" cy="778680"/>
              <a:chOff x="7322400" y="4332960"/>
              <a:chExt cx="795240" cy="778680"/>
            </a:xfrm>
          </p:grpSpPr>
          <p:grpSp>
            <p:nvGrpSpPr>
              <p:cNvPr id="40" name="Group 36"/>
              <p:cNvGrpSpPr/>
              <p:nvPr/>
            </p:nvGrpSpPr>
            <p:grpSpPr bwMode="auto">
              <a:xfrm>
                <a:off x="7322400" y="4332960"/>
                <a:ext cx="795240" cy="778680"/>
                <a:chOff x="7322400" y="4332960"/>
                <a:chExt cx="795240" cy="778680"/>
              </a:xfrm>
            </p:grpSpPr>
            <p:sp>
              <p:nvSpPr>
                <p:cNvPr id="41" name="CustomShape 37"/>
                <p:cNvSpPr/>
                <p:nvPr/>
              </p:nvSpPr>
              <p:spPr bwMode="auto">
                <a:xfrm rot="8186399">
                  <a:off x="7484039" y="4692240"/>
                  <a:ext cx="642960" cy="22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" h="308" extrusionOk="0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blipFill>
                  <a:blip r:embed="rId5"/>
                  <a:stretch/>
                </a:blipFill>
                <a:ln w="9360">
                  <a:solidFill>
                    <a:srgbClr val="0099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" name="CustomShape 38"/>
                <p:cNvSpPr/>
                <p:nvPr/>
              </p:nvSpPr>
              <p:spPr bwMode="auto">
                <a:xfrm rot="8186399">
                  <a:off x="7335720" y="4517640"/>
                  <a:ext cx="657360" cy="3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" h="407" extrusionOk="0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blipFill>
                  <a:blip r:embed="rId6"/>
                  <a:stretch/>
                </a:blipFill>
                <a:ln w="9360">
                  <a:solidFill>
                    <a:srgbClr val="0099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43" name="CustomShape 39"/>
              <p:cNvSpPr/>
              <p:nvPr/>
            </p:nvSpPr>
            <p:spPr bwMode="auto">
              <a:xfrm rot="8186399">
                <a:off x="7501320" y="4726080"/>
                <a:ext cx="65880" cy="213840"/>
              </a:xfrm>
              <a:custGeom>
                <a:avLst/>
                <a:gdLst/>
                <a:ahLst/>
                <a:cxnLst/>
                <a:rect l="l" t="t" r="r" b="b"/>
                <a:pathLst>
                  <a:path w="87" h="288" extrusionOk="0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600">
                <a:solidFill>
                  <a:srgbClr val="008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4" name="CustomShape 40"/>
              <p:cNvSpPr/>
              <p:nvPr/>
            </p:nvSpPr>
            <p:spPr bwMode="auto">
              <a:xfrm rot="8186399">
                <a:off x="7567200" y="4663800"/>
                <a:ext cx="65880" cy="213840"/>
              </a:xfrm>
              <a:custGeom>
                <a:avLst/>
                <a:gdLst/>
                <a:ahLst/>
                <a:cxnLst/>
                <a:rect l="l" t="t" r="r" b="b"/>
                <a:pathLst>
                  <a:path w="87" h="288" extrusionOk="0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600">
                <a:solidFill>
                  <a:srgbClr val="008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5" name="CustomShape 41"/>
              <p:cNvSpPr/>
              <p:nvPr/>
            </p:nvSpPr>
            <p:spPr bwMode="auto">
              <a:xfrm rot="8186399">
                <a:off x="7649280" y="4642560"/>
                <a:ext cx="54360" cy="136440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4" extrusionOk="0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600">
                <a:solidFill>
                  <a:srgbClr val="008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6" name="CustomShape 42"/>
              <p:cNvSpPr/>
              <p:nvPr/>
            </p:nvSpPr>
            <p:spPr bwMode="auto">
              <a:xfrm rot="8186399">
                <a:off x="7687440" y="4832280"/>
                <a:ext cx="84960" cy="10692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44" extrusionOk="0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600">
                <a:solidFill>
                  <a:srgbClr val="008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7" name="CustomShape 43"/>
              <p:cNvSpPr/>
              <p:nvPr/>
            </p:nvSpPr>
            <p:spPr bwMode="auto">
              <a:xfrm rot="8186399">
                <a:off x="7633440" y="4882680"/>
                <a:ext cx="90720" cy="118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60" extrusionOk="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600">
                <a:solidFill>
                  <a:srgbClr val="008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48" name="Group 44"/>
            <p:cNvGrpSpPr/>
            <p:nvPr/>
          </p:nvGrpSpPr>
          <p:grpSpPr bwMode="auto">
            <a:xfrm>
              <a:off x="7947720" y="5175720"/>
              <a:ext cx="836640" cy="794879"/>
              <a:chOff x="7947720" y="5175720"/>
              <a:chExt cx="836640" cy="794879"/>
            </a:xfrm>
          </p:grpSpPr>
          <p:sp>
            <p:nvSpPr>
              <p:cNvPr id="49" name="CustomShape 45"/>
              <p:cNvSpPr/>
              <p:nvPr/>
            </p:nvSpPr>
            <p:spPr bwMode="auto">
              <a:xfrm rot="19369199" flipH="1">
                <a:off x="8333280" y="5196600"/>
                <a:ext cx="123840" cy="161280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2" extrusionOk="0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7632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0" name="CustomShape 46"/>
              <p:cNvSpPr/>
              <p:nvPr/>
            </p:nvSpPr>
            <p:spPr bwMode="auto">
              <a:xfrm rot="4980000">
                <a:off x="8515080" y="5227560"/>
                <a:ext cx="58320" cy="201600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7" extrusionOk="0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10380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1" name="CustomShape 47"/>
              <p:cNvSpPr/>
              <p:nvPr/>
            </p:nvSpPr>
            <p:spPr bwMode="auto">
              <a:xfrm rot="19369199" flipH="1">
                <a:off x="8335800" y="5208840"/>
                <a:ext cx="61920" cy="194760"/>
              </a:xfrm>
              <a:custGeom>
                <a:avLst/>
                <a:gdLst/>
                <a:ahLst/>
                <a:cxnLst/>
                <a:rect l="l" t="t" r="r" b="b"/>
                <a:pathLst>
                  <a:path w="39" h="123" extrusionOk="0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7632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" name="CustomShape 48"/>
              <p:cNvSpPr/>
              <p:nvPr/>
            </p:nvSpPr>
            <p:spPr bwMode="auto">
              <a:xfrm rot="161400" flipH="1">
                <a:off x="7962480" y="5291640"/>
                <a:ext cx="806400" cy="6602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16" extrusionOk="0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blipFill>
                <a:blip r:embed="rId7"/>
                <a:stretch/>
              </a:blip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3" name="CustomShape 49"/>
              <p:cNvSpPr/>
              <p:nvPr/>
            </p:nvSpPr>
            <p:spPr bwMode="auto">
              <a:xfrm rot="160800">
                <a:off x="8002440" y="5369039"/>
                <a:ext cx="469800" cy="40932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18" extrusionOk="0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blipFill>
                <a:blip r:embed="rId8"/>
                <a:stretch/>
              </a:blip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4" name="CustomShape 50"/>
              <p:cNvSpPr/>
              <p:nvPr/>
            </p:nvSpPr>
            <p:spPr bwMode="auto">
              <a:xfrm rot="160800">
                <a:off x="8448480" y="5181120"/>
                <a:ext cx="133200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6" extrusionOk="0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562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5" name="CustomShape 51"/>
              <p:cNvSpPr/>
              <p:nvPr/>
            </p:nvSpPr>
            <p:spPr bwMode="auto">
              <a:xfrm rot="1037999">
                <a:off x="8229240" y="5861160"/>
                <a:ext cx="5724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8" extrusionOk="0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56" name="Group 52"/>
            <p:cNvGrpSpPr/>
            <p:nvPr/>
          </p:nvGrpSpPr>
          <p:grpSpPr bwMode="auto">
            <a:xfrm>
              <a:off x="7225200" y="5010120"/>
              <a:ext cx="1040760" cy="1027800"/>
              <a:chOff x="7225200" y="5010120"/>
              <a:chExt cx="1040760" cy="1027800"/>
            </a:xfrm>
          </p:grpSpPr>
          <p:sp>
            <p:nvSpPr>
              <p:cNvPr id="57" name="CustomShape 53"/>
              <p:cNvSpPr/>
              <p:nvPr/>
            </p:nvSpPr>
            <p:spPr bwMode="auto">
              <a:xfrm rot="2490000">
                <a:off x="7342200" y="5194440"/>
                <a:ext cx="806400" cy="65880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16" extrusionOk="0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blipFill>
                <a:blip r:embed="rId9"/>
                <a:stretch/>
              </a:blip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8" name="CustomShape 54"/>
              <p:cNvSpPr/>
              <p:nvPr/>
            </p:nvSpPr>
            <p:spPr bwMode="auto">
              <a:xfrm rot="2490000">
                <a:off x="7440480" y="5202000"/>
                <a:ext cx="469800" cy="40860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18" extrusionOk="0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blipFill>
                <a:blip r:embed="rId10"/>
                <a:stretch/>
              </a:blip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" name="CustomShape 55"/>
              <p:cNvSpPr/>
              <p:nvPr/>
            </p:nvSpPr>
            <p:spPr bwMode="auto">
              <a:xfrm rot="2490000">
                <a:off x="7792920" y="5089320"/>
                <a:ext cx="123480" cy="161280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2" extrusionOk="0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" name="CustomShape 56"/>
              <p:cNvSpPr/>
              <p:nvPr/>
            </p:nvSpPr>
            <p:spPr bwMode="auto">
              <a:xfrm rot="2490000">
                <a:off x="7873200" y="5059800"/>
                <a:ext cx="58320" cy="200880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7" extrusionOk="0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" name="CustomShape 57"/>
              <p:cNvSpPr/>
              <p:nvPr/>
            </p:nvSpPr>
            <p:spPr bwMode="auto">
              <a:xfrm rot="2490000">
                <a:off x="7906680" y="5119200"/>
                <a:ext cx="61560" cy="1944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123" extrusionOk="0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2" name="CustomShape 58"/>
              <p:cNvSpPr/>
              <p:nvPr/>
            </p:nvSpPr>
            <p:spPr bwMode="auto">
              <a:xfrm rot="2490000">
                <a:off x="7895160" y="5158080"/>
                <a:ext cx="133200" cy="183240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6" extrusionOk="0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3" name="CustomShape 59"/>
              <p:cNvSpPr/>
              <p:nvPr/>
            </p:nvSpPr>
            <p:spPr bwMode="auto">
              <a:xfrm rot="2490000">
                <a:off x="7596720" y="5745600"/>
                <a:ext cx="5688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8" extrusionOk="0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64" name="Group 60"/>
            <p:cNvGrpSpPr/>
            <p:nvPr/>
          </p:nvGrpSpPr>
          <p:grpSpPr bwMode="auto">
            <a:xfrm>
              <a:off x="7033320" y="4832640"/>
              <a:ext cx="836640" cy="794160"/>
              <a:chOff x="7033320" y="4832640"/>
              <a:chExt cx="836640" cy="794160"/>
            </a:xfrm>
          </p:grpSpPr>
          <p:sp>
            <p:nvSpPr>
              <p:cNvPr id="65" name="CustomShape 61"/>
              <p:cNvSpPr/>
              <p:nvPr/>
            </p:nvSpPr>
            <p:spPr bwMode="auto">
              <a:xfrm rot="19369199" flipH="1">
                <a:off x="7418880" y="4853520"/>
                <a:ext cx="123840" cy="161280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2" extrusionOk="0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7632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6" name="CustomShape 62"/>
              <p:cNvSpPr/>
              <p:nvPr/>
            </p:nvSpPr>
            <p:spPr bwMode="auto">
              <a:xfrm rot="4980000">
                <a:off x="7600680" y="4884480"/>
                <a:ext cx="58320" cy="201600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7" extrusionOk="0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10380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CustomShape 63"/>
              <p:cNvSpPr/>
              <p:nvPr/>
            </p:nvSpPr>
            <p:spPr bwMode="auto">
              <a:xfrm rot="19369199" flipH="1">
                <a:off x="7421400" y="4865760"/>
                <a:ext cx="61920" cy="194760"/>
              </a:xfrm>
              <a:custGeom>
                <a:avLst/>
                <a:gdLst/>
                <a:ahLst/>
                <a:cxnLst/>
                <a:rect l="l" t="t" r="r" b="b"/>
                <a:pathLst>
                  <a:path w="39" h="123" extrusionOk="0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7632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CustomShape 64"/>
              <p:cNvSpPr/>
              <p:nvPr/>
            </p:nvSpPr>
            <p:spPr bwMode="auto">
              <a:xfrm rot="161400" flipH="1">
                <a:off x="7048080" y="4948560"/>
                <a:ext cx="806400" cy="65952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16" extrusionOk="0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blipFill>
                <a:blip r:embed="rId11"/>
                <a:stretch/>
              </a:blip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CustomShape 65"/>
              <p:cNvSpPr/>
              <p:nvPr/>
            </p:nvSpPr>
            <p:spPr bwMode="auto">
              <a:xfrm rot="160800">
                <a:off x="7088039" y="5025960"/>
                <a:ext cx="469800" cy="40896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18" extrusionOk="0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blipFill>
                <a:blip r:embed="rId8"/>
                <a:stretch/>
              </a:blip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0" name="CustomShape 66"/>
              <p:cNvSpPr/>
              <p:nvPr/>
            </p:nvSpPr>
            <p:spPr bwMode="auto">
              <a:xfrm rot="160800">
                <a:off x="7534080" y="4838039"/>
                <a:ext cx="133200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6" extrusionOk="0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562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1" name="CustomShape 67"/>
              <p:cNvSpPr/>
              <p:nvPr/>
            </p:nvSpPr>
            <p:spPr bwMode="auto">
              <a:xfrm rot="1037999">
                <a:off x="7314840" y="5517360"/>
                <a:ext cx="5724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8" extrusionOk="0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2" name="Group 68"/>
            <p:cNvGrpSpPr/>
            <p:nvPr/>
          </p:nvGrpSpPr>
          <p:grpSpPr bwMode="auto">
            <a:xfrm>
              <a:off x="7718760" y="4604400"/>
              <a:ext cx="834840" cy="795240"/>
              <a:chOff x="7718760" y="4604400"/>
              <a:chExt cx="834840" cy="795240"/>
            </a:xfrm>
          </p:grpSpPr>
          <p:sp>
            <p:nvSpPr>
              <p:cNvPr id="73" name="CustomShape 69"/>
              <p:cNvSpPr/>
              <p:nvPr/>
            </p:nvSpPr>
            <p:spPr bwMode="auto">
              <a:xfrm rot="19369199" flipH="1">
                <a:off x="8104320" y="4625280"/>
                <a:ext cx="123480" cy="161640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2" extrusionOk="0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7632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CustomShape 70"/>
              <p:cNvSpPr/>
              <p:nvPr/>
            </p:nvSpPr>
            <p:spPr bwMode="auto">
              <a:xfrm rot="4980000">
                <a:off x="8285039" y="4656960"/>
                <a:ext cx="58679" cy="200880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7" extrusionOk="0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10380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CustomShape 71"/>
              <p:cNvSpPr/>
              <p:nvPr/>
            </p:nvSpPr>
            <p:spPr bwMode="auto">
              <a:xfrm rot="19369199" flipH="1">
                <a:off x="8106480" y="4637880"/>
                <a:ext cx="61560" cy="195120"/>
              </a:xfrm>
              <a:custGeom>
                <a:avLst/>
                <a:gdLst/>
                <a:ahLst/>
                <a:cxnLst/>
                <a:rect l="l" t="t" r="r" b="b"/>
                <a:pathLst>
                  <a:path w="39" h="123" extrusionOk="0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7632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6" name="CustomShape 72"/>
              <p:cNvSpPr/>
              <p:nvPr/>
            </p:nvSpPr>
            <p:spPr bwMode="auto">
              <a:xfrm rot="161400" flipH="1">
                <a:off x="7733160" y="4719960"/>
                <a:ext cx="804600" cy="66096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16" extrusionOk="0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blipFill>
                <a:blip r:embed="rId7"/>
                <a:stretch/>
              </a:blip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7" name="CustomShape 73"/>
              <p:cNvSpPr/>
              <p:nvPr/>
            </p:nvSpPr>
            <p:spPr bwMode="auto">
              <a:xfrm rot="160800">
                <a:off x="7773480" y="4797720"/>
                <a:ext cx="468720" cy="41004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18" extrusionOk="0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blipFill>
                <a:blip r:embed="rId8"/>
                <a:stretch/>
              </a:blip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8" name="CustomShape 74"/>
              <p:cNvSpPr/>
              <p:nvPr/>
            </p:nvSpPr>
            <p:spPr bwMode="auto">
              <a:xfrm rot="160800">
                <a:off x="8218440" y="4609440"/>
                <a:ext cx="132840" cy="183960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6" extrusionOk="0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562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9" name="CustomShape 75"/>
              <p:cNvSpPr/>
              <p:nvPr/>
            </p:nvSpPr>
            <p:spPr bwMode="auto">
              <a:xfrm rot="1037999">
                <a:off x="7999920" y="5290200"/>
                <a:ext cx="56880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8" extrusionOk="0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0" name="Group 76"/>
            <p:cNvGrpSpPr/>
            <p:nvPr/>
          </p:nvGrpSpPr>
          <p:grpSpPr bwMode="auto">
            <a:xfrm>
              <a:off x="6705000" y="5065920"/>
              <a:ext cx="807480" cy="806040"/>
              <a:chOff x="6705000" y="5065920"/>
              <a:chExt cx="807480" cy="806040"/>
            </a:xfrm>
          </p:grpSpPr>
          <p:sp>
            <p:nvSpPr>
              <p:cNvPr id="81" name="CustomShape 77"/>
              <p:cNvSpPr/>
              <p:nvPr/>
            </p:nvSpPr>
            <p:spPr bwMode="auto">
              <a:xfrm>
                <a:off x="6705000" y="5213160"/>
                <a:ext cx="807480" cy="65880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16" extrusionOk="0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blipFill>
                <a:blip r:embed="rId9"/>
                <a:stretch/>
              </a:blip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2" name="CustomShape 78"/>
              <p:cNvSpPr/>
              <p:nvPr/>
            </p:nvSpPr>
            <p:spPr bwMode="auto">
              <a:xfrm>
                <a:off x="6743160" y="5297039"/>
                <a:ext cx="470520" cy="40860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18" extrusionOk="0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blipFill>
                <a:blip r:embed="rId10"/>
                <a:stretch/>
              </a:blip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3" name="CustomShape 79"/>
              <p:cNvSpPr/>
              <p:nvPr/>
            </p:nvSpPr>
            <p:spPr bwMode="auto">
              <a:xfrm>
                <a:off x="6894000" y="5124240"/>
                <a:ext cx="123840" cy="161280"/>
              </a:xfrm>
              <a:custGeom>
                <a:avLst/>
                <a:gdLst/>
                <a:ahLst/>
                <a:cxnLst/>
                <a:rect l="l" t="t" r="r" b="b"/>
                <a:pathLst>
                  <a:path w="78" h="102" extrusionOk="0">
                    <a:moveTo>
                      <a:pt x="78" y="102"/>
                    </a:moveTo>
                    <a:lnTo>
                      <a:pt x="3" y="63"/>
                    </a:lnTo>
                    <a:lnTo>
                      <a:pt x="0" y="0"/>
                    </a:lnTo>
                    <a:lnTo>
                      <a:pt x="60" y="45"/>
                    </a:lnTo>
                    <a:lnTo>
                      <a:pt x="78" y="1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4" name="CustomShape 80"/>
              <p:cNvSpPr/>
              <p:nvPr/>
            </p:nvSpPr>
            <p:spPr bwMode="auto">
              <a:xfrm>
                <a:off x="6955920" y="5065920"/>
                <a:ext cx="58679" cy="200880"/>
              </a:xfrm>
              <a:custGeom>
                <a:avLst/>
                <a:gdLst/>
                <a:ahLst/>
                <a:cxnLst/>
                <a:rect l="l" t="t" r="r" b="b"/>
                <a:pathLst>
                  <a:path w="37" h="127" extrusionOk="0">
                    <a:moveTo>
                      <a:pt x="37" y="127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19" y="32"/>
                    </a:lnTo>
                    <a:lnTo>
                      <a:pt x="37" y="1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5" name="CustomShape 81"/>
              <p:cNvSpPr/>
              <p:nvPr/>
            </p:nvSpPr>
            <p:spPr bwMode="auto">
              <a:xfrm>
                <a:off x="7018200" y="5087880"/>
                <a:ext cx="61920" cy="1944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123" extrusionOk="0">
                    <a:moveTo>
                      <a:pt x="0" y="123"/>
                    </a:moveTo>
                    <a:lnTo>
                      <a:pt x="12" y="28"/>
                    </a:lnTo>
                    <a:lnTo>
                      <a:pt x="35" y="0"/>
                    </a:lnTo>
                    <a:lnTo>
                      <a:pt x="39" y="50"/>
                    </a:lnTo>
                    <a:lnTo>
                      <a:pt x="0" y="1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6" name="CustomShape 82"/>
              <p:cNvSpPr/>
              <p:nvPr/>
            </p:nvSpPr>
            <p:spPr bwMode="auto">
              <a:xfrm>
                <a:off x="7022880" y="5102280"/>
                <a:ext cx="133560" cy="183240"/>
              </a:xfrm>
              <a:custGeom>
                <a:avLst/>
                <a:gdLst/>
                <a:ahLst/>
                <a:cxnLst/>
                <a:rect l="l" t="t" r="r" b="b"/>
                <a:pathLst>
                  <a:path w="84" h="116" extrusionOk="0">
                    <a:moveTo>
                      <a:pt x="0" y="116"/>
                    </a:moveTo>
                    <a:lnTo>
                      <a:pt x="40" y="27"/>
                    </a:lnTo>
                    <a:lnTo>
                      <a:pt x="78" y="0"/>
                    </a:lnTo>
                    <a:lnTo>
                      <a:pt x="84" y="49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B00"/>
                  </a:gs>
                  <a:gs pos="50000">
                    <a:srgbClr val="008000"/>
                  </a:gs>
                  <a:gs pos="100000">
                    <a:srgbClr val="003B00"/>
                  </a:gs>
                </a:gsLst>
                <a:lin ang="5400000" scaled="1"/>
              </a:gradFill>
              <a:ln w="648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7" name="CustomShape 83"/>
              <p:cNvSpPr/>
              <p:nvPr/>
            </p:nvSpPr>
            <p:spPr bwMode="auto">
              <a:xfrm>
                <a:off x="7146720" y="5784840"/>
                <a:ext cx="5724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36" h="18" extrusionOk="0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88" name="Group 84"/>
            <p:cNvGrpSpPr/>
            <p:nvPr/>
          </p:nvGrpSpPr>
          <p:grpSpPr bwMode="auto">
            <a:xfrm>
              <a:off x="6519240" y="4680360"/>
              <a:ext cx="802440" cy="769680"/>
              <a:chOff x="6519240" y="4680360"/>
              <a:chExt cx="802440" cy="769680"/>
            </a:xfrm>
          </p:grpSpPr>
          <p:grpSp>
            <p:nvGrpSpPr>
              <p:cNvPr id="89" name="Group 85"/>
              <p:cNvGrpSpPr/>
              <p:nvPr/>
            </p:nvGrpSpPr>
            <p:grpSpPr bwMode="auto">
              <a:xfrm>
                <a:off x="6519240" y="4680360"/>
                <a:ext cx="802440" cy="769680"/>
                <a:chOff x="6519240" y="4680360"/>
                <a:chExt cx="802440" cy="769680"/>
              </a:xfrm>
            </p:grpSpPr>
            <p:sp>
              <p:nvSpPr>
                <p:cNvPr id="90" name="CustomShape 86"/>
                <p:cNvSpPr/>
                <p:nvPr/>
              </p:nvSpPr>
              <p:spPr bwMode="auto">
                <a:xfrm rot="13211399" flipH="1">
                  <a:off x="6516360" y="5040000"/>
                  <a:ext cx="644400" cy="22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" h="308" extrusionOk="0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blipFill>
                  <a:blip r:embed="rId5"/>
                  <a:stretch/>
                </a:blipFill>
                <a:ln w="9360">
                  <a:solidFill>
                    <a:srgbClr val="0099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" name="CustomShape 87"/>
                <p:cNvSpPr/>
                <p:nvPr/>
              </p:nvSpPr>
              <p:spPr bwMode="auto">
                <a:xfrm rot="13211399" flipH="1">
                  <a:off x="6642360" y="4856760"/>
                  <a:ext cx="658800" cy="303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" h="407" extrusionOk="0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blipFill>
                  <a:blip r:embed="rId6"/>
                  <a:stretch/>
                </a:blipFill>
                <a:ln w="9360">
                  <a:solidFill>
                    <a:srgbClr val="0099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92" name="CustomShape 88"/>
              <p:cNvSpPr/>
              <p:nvPr/>
            </p:nvSpPr>
            <p:spPr bwMode="auto">
              <a:xfrm rot="13211399" flipH="1">
                <a:off x="7078680" y="5058000"/>
                <a:ext cx="65880" cy="2142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288" extrusionOk="0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600">
                <a:solidFill>
                  <a:srgbClr val="008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CustomShape 89"/>
              <p:cNvSpPr/>
              <p:nvPr/>
            </p:nvSpPr>
            <p:spPr bwMode="auto">
              <a:xfrm rot="13211399" flipH="1">
                <a:off x="7008840" y="4999320"/>
                <a:ext cx="65880" cy="214200"/>
              </a:xfrm>
              <a:custGeom>
                <a:avLst/>
                <a:gdLst/>
                <a:ahLst/>
                <a:cxnLst/>
                <a:rect l="l" t="t" r="r" b="b"/>
                <a:pathLst>
                  <a:path w="87" h="288" extrusionOk="0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600">
                <a:solidFill>
                  <a:srgbClr val="008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CustomShape 90"/>
              <p:cNvSpPr/>
              <p:nvPr/>
            </p:nvSpPr>
            <p:spPr bwMode="auto">
              <a:xfrm rot="13211399" flipH="1">
                <a:off x="6936120" y="4982039"/>
                <a:ext cx="54000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72" h="184" extrusionOk="0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600">
                <a:solidFill>
                  <a:srgbClr val="008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5" name="CustomShape 91"/>
              <p:cNvSpPr/>
              <p:nvPr/>
            </p:nvSpPr>
            <p:spPr bwMode="auto">
              <a:xfrm rot="13211399" flipH="1">
                <a:off x="6877440" y="5175000"/>
                <a:ext cx="84960" cy="10728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44" extrusionOk="0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600">
                <a:solidFill>
                  <a:srgbClr val="008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6" name="CustomShape 92"/>
              <p:cNvSpPr/>
              <p:nvPr/>
            </p:nvSpPr>
            <p:spPr bwMode="auto">
              <a:xfrm rot="13211399" flipH="1">
                <a:off x="6928200" y="5222520"/>
                <a:ext cx="91080" cy="11916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60" extrusionOk="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600">
                <a:solidFill>
                  <a:srgbClr val="008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323640" y="151920"/>
            <a:ext cx="8458200" cy="6248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"/>
              <a:defRPr/>
            </a:pPr>
            <a:r>
              <a:rPr lang="ru-RU" sz="2800" b="1" u="sng" strike="noStrike" spc="-1">
                <a:solidFill>
                  <a:srgbClr val="7030A0"/>
                </a:solidFill>
                <a:latin typeface="Century Schoolbook"/>
              </a:rPr>
              <a:t>Задачи  геометрического содержания </a:t>
            </a: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  <a:defRPr/>
            </a:pP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  <a:defRPr/>
            </a:pP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" name="CustomShape 2"/>
          <p:cNvSpPr/>
          <p:nvPr/>
        </p:nvSpPr>
        <p:spPr bwMode="auto">
          <a:xfrm>
            <a:off x="457200" y="152280"/>
            <a:ext cx="8458200" cy="624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Picture 5"/>
          <p:cNvPicPr/>
          <p:nvPr/>
        </p:nvPicPr>
        <p:blipFill>
          <a:blip r:embed="rId2"/>
          <a:stretch/>
        </p:blipFill>
        <p:spPr bwMode="auto">
          <a:xfrm>
            <a:off x="762120" y="838080"/>
            <a:ext cx="3429000" cy="91440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  <p:sp>
        <p:nvSpPr>
          <p:cNvPr id="7" name="CustomShape 3"/>
          <p:cNvSpPr/>
          <p:nvPr/>
        </p:nvSpPr>
        <p:spPr bwMode="auto">
          <a:xfrm>
            <a:off x="228600" y="1982520"/>
            <a:ext cx="8229600" cy="448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Назовите геометрические фигуры. Какая фигура лишняя?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Объясните, почему так считаете?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Круг разделите на две равные части линией слева направо.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Как называется каждая часть круга?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Нижний полукруг раскрасьте красным цветом.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Верхний полукруг - синим цветом.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У какой из основных фигур наименьшее количество углов? (Треугольник.)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Поднимите левую руку. Положите ее на верхний левый угол треугольника.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Из этого угла проведите линию так, чтобы треугольник разделился на две равные части. Какие новые фигуры получились? (Два треугольника.)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Верхний треугольник заштриховать ровными линиями сверху вниз.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Оставшийся треугольник заштриховать ровными линиями слева направо.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Назовите последнюю фигуру. Почему она так называется?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На что эта фигура похожа? Дорисуйте.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тех, кто затрудняется рисовать, предлагается закрасить фигуру любым цветным карандашом.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/>
        </p:blipFill>
        <p:spPr bwMode="auto">
          <a:xfrm>
            <a:off x="4495680" y="838080"/>
            <a:ext cx="3438720" cy="885960"/>
          </a:xfrm>
          <a:prstGeom prst="rect">
            <a:avLst/>
          </a:prstGeom>
          <a:ln w="12600">
            <a:solidFill>
              <a:srgbClr val="000000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250560" y="475920"/>
            <a:ext cx="8569080" cy="5977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0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1. </a:t>
            </a:r>
            <a:r>
              <a:rPr lang="ru-RU" sz="18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Логические задачи.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 клетке  находились  3 попугая. Трое  ребят  купили  по  одному  из этих  попугаев, и  один  попугай  остался  в  клетке. Как  это  могло    случиться?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0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2. </a:t>
            </a:r>
            <a:r>
              <a:rPr lang="ru-RU" sz="18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Задачи, связанные с величинами.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Слонёнок заболел. Для его лечения требуется ровно 2 л сока, а у доктора Айболита есть только полная пятилитровая банка с соком и пустая трёхлитровая банка. Как Айболиту отмерить ровно 2 л сока?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0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3. </a:t>
            </a:r>
            <a:r>
              <a:rPr lang="ru-RU" sz="18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Расстановки. Задачи на промежутки.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Как  расставить  5  кубиков  в  2  ряда  так, чтобы  в  каждом  ряду  было  по  3  кубика? Нарисуй.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0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4. </a:t>
            </a:r>
            <a:r>
              <a:rPr lang="ru-RU" sz="18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Задачи-шутки.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  дереве  сидели  10 птиц. Охотник  выстрелил  и  подстрелил одну  птицу. Сколько  птиц  осталось  на  дереве?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0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5. </a:t>
            </a:r>
            <a:r>
              <a:rPr lang="ru-RU" sz="18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Арифметические задачи, требующие особых приёмов решения.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 Оли и Коли 8 орехов. Сколько орехов у каждого, если у Коли на 2 ореха больше?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6. Задачи на планирование действий.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85000"/>
              </a:lnSpc>
              <a:spcBef>
                <a:spcPts val="598"/>
              </a:spcBef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Хотят поскорее поджарить 3 ломтика хлеба. На сковороде умещается лишь 2 ломтика, причем на поджаривание одной стороны ломтика затрачивается 1 мин. Как поджарить с обеих сторон все 3 ломтика хлеба за 3 мин?</a:t>
            </a: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  <a:p>
            <a:pPr>
              <a:lnSpc>
                <a:spcPct val="70000"/>
              </a:lnSpc>
              <a:spcBef>
                <a:spcPts val="598"/>
              </a:spcBef>
              <a:defRPr/>
            </a:pPr>
            <a:r>
              <a:rPr/>
              <a:t/>
            </a:r>
            <a:br>
              <a:rPr/>
            </a:br>
            <a:endParaRPr lang="en-US" sz="18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52280" y="380880"/>
            <a:ext cx="3962519" cy="5943600"/>
          </a:xfrm>
          <a:prstGeom prst="rect">
            <a:avLst/>
          </a:prstGeom>
          <a:solidFill>
            <a:srgbClr val="FE8637"/>
          </a:solidFill>
          <a:ln w="25560">
            <a:solidFill>
              <a:srgbClr val="BB612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/>
          <p:cNvSpPr/>
          <p:nvPr/>
        </p:nvSpPr>
        <p:spPr bwMode="auto">
          <a:xfrm>
            <a:off x="380880" y="838080"/>
            <a:ext cx="3505320" cy="1905120"/>
          </a:xfrm>
          <a:custGeom>
            <a:avLst/>
            <a:gdLst/>
            <a:ahLst/>
            <a:cxnLst/>
            <a:rect l="0" t="0" r="r" b="b"/>
            <a:pathLst>
              <a:path w="9739" h="5294" extrusionOk="0">
                <a:moveTo>
                  <a:pt x="0" y="0"/>
                </a:moveTo>
                <a:lnTo>
                  <a:pt x="9738" y="0"/>
                </a:lnTo>
                <a:moveTo>
                  <a:pt x="0" y="5293"/>
                </a:moveTo>
                <a:lnTo>
                  <a:pt x="9738" y="5293"/>
                </a:lnTo>
              </a:path>
            </a:pathLst>
          </a:custGeom>
          <a:solidFill>
            <a:srgbClr val="FFFFFF"/>
          </a:solidFill>
          <a:ln w="18360">
            <a:solidFill>
              <a:srgbClr val="FFFFFF"/>
            </a:solidFill>
            <a:miter/>
          </a:ln>
          <a:effectLst>
            <a:outerShdw>
              <a:srgbClr val="000000">
                <a:alpha val="7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Ctr="1">
            <a:noAutofit/>
          </a:bodyPr>
          <a:lstStyle/>
          <a:p>
            <a:pPr>
              <a:defRPr/>
            </a:pPr>
            <a:r>
              <a:rPr lang="en-US" sz="1800" b="0" strike="noStrike" spc="1">
                <a:solidFill>
                  <a:srgbClr val="000000"/>
                </a:solidFill>
                <a:latin typeface="Times New Roman"/>
              </a:rPr>
              <a:t>Диагностика формирования </a:t>
            </a:r>
            <a:endParaRPr lang="en-US" sz="1800" b="0" strike="noStrike" spc="1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defRPr/>
            </a:pPr>
            <a:r>
              <a:rPr lang="en-US" sz="1800" b="0" strike="noStrike" spc="1">
                <a:solidFill>
                  <a:srgbClr val="000000"/>
                </a:solidFill>
                <a:latin typeface="Times New Roman"/>
              </a:rPr>
              <a:t>функциональной грамотности</a:t>
            </a:r>
            <a:endParaRPr lang="en-US" sz="1800" b="0" strike="noStrike" spc="1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defRPr/>
            </a:pPr>
            <a:r>
              <a:rPr lang="en-US" sz="1800" b="0" strike="noStrike" spc="1">
                <a:solidFill>
                  <a:srgbClr val="000000"/>
                </a:solidFill>
                <a:latin typeface="Times New Roman"/>
              </a:rPr>
              <a:t>младших школьников</a:t>
            </a:r>
            <a:endParaRPr lang="en-US" sz="1800" b="0" strike="noStrike" spc="1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defRPr/>
            </a:pPr>
            <a:endParaRPr lang="en-US" sz="1800" b="0" strike="noStrike" spc="1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0" y="261936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0" y="289548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/>
          <p:cNvSpPr/>
          <p:nvPr/>
        </p:nvSpPr>
        <p:spPr bwMode="auto">
          <a:xfrm>
            <a:off x="0" y="2971800"/>
            <a:ext cx="91440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Рисунок 9" descr="http://www.smeshateka.ru/img/sovunya.png"/>
          <p:cNvPicPr/>
          <p:nvPr/>
        </p:nvPicPr>
        <p:blipFill>
          <a:blip r:embed="rId2"/>
          <a:stretch/>
        </p:blipFill>
        <p:spPr bwMode="auto">
          <a:xfrm>
            <a:off x="457200" y="4572000"/>
            <a:ext cx="1143000" cy="1219320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10" descr="http://www.smeshariki.ru/images/Kopatych/faq_char.gif"/>
          <p:cNvPicPr/>
          <p:nvPr/>
        </p:nvPicPr>
        <p:blipFill>
          <a:blip r:embed="rId3"/>
          <a:stretch/>
        </p:blipFill>
        <p:spPr bwMode="auto">
          <a:xfrm>
            <a:off x="990720" y="2971800"/>
            <a:ext cx="1199880" cy="143820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2" descr="http://online-smeshariki.ru/wp-content/uploads/2011/01/karkarych.gif"/>
          <p:cNvPicPr/>
          <p:nvPr/>
        </p:nvPicPr>
        <p:blipFill>
          <a:blip r:embed="rId4"/>
          <a:stretch/>
        </p:blipFill>
        <p:spPr bwMode="auto">
          <a:xfrm>
            <a:off x="2286000" y="4724280"/>
            <a:ext cx="1166759" cy="127188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3" descr="http://smesharikon.ru/uploads/posts/1249383017_6.gif"/>
          <p:cNvPicPr/>
          <p:nvPr/>
        </p:nvPicPr>
        <p:blipFill>
          <a:blip r:embed="rId5"/>
          <a:stretch/>
        </p:blipFill>
        <p:spPr bwMode="auto">
          <a:xfrm>
            <a:off x="2743200" y="3429000"/>
            <a:ext cx="762120" cy="866879"/>
          </a:xfrm>
          <a:prstGeom prst="rect">
            <a:avLst/>
          </a:prstGeom>
          <a:ln>
            <a:noFill/>
          </a:ln>
        </p:spPr>
      </p:pic>
      <p:sp>
        <p:nvSpPr>
          <p:cNvPr id="13" name="CustomShape 6"/>
          <p:cNvSpPr/>
          <p:nvPr/>
        </p:nvSpPr>
        <p:spPr bwMode="auto">
          <a:xfrm>
            <a:off x="4724280" y="126000"/>
            <a:ext cx="3886200" cy="146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Диагностика формирования функциональной   грамотности по математике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                   1 полугодие 2 класс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CustomShape 7"/>
          <p:cNvSpPr/>
          <p:nvPr/>
        </p:nvSpPr>
        <p:spPr bwMode="auto">
          <a:xfrm>
            <a:off x="4419720" y="1410480"/>
            <a:ext cx="4419360" cy="158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1.Пин  нанимает повара по имени Кок на свой корабль. Он решил составить для Кока памятку на карточках. В первой памятке Пин написал о времени приготовления блюд в микроволновой печи (памятка 1). Помощник Пина решил тоже помочь новому повару. Он повесил свою памятку (памятка 2).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                 Памятка 1                                     Памятка 2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5" name="Table 8"/>
          <p:cNvGraphicFramePr>
            <a:graphicFrameLocks/>
          </p:cNvGraphicFramePr>
          <p:nvPr/>
        </p:nvGraphicFramePr>
        <p:xfrm>
          <a:off x="4343400" y="3048120"/>
          <a:ext cx="2165400" cy="841320"/>
        </p:xfrm>
        <a:graphic>
          <a:graphicData uri="http://schemas.openxmlformats.org/drawingml/2006/table">
            <a:tbl>
              <a:tblPr/>
              <a:tblGrid>
                <a:gridCol w="1442880"/>
                <a:gridCol w="722520"/>
              </a:tblGrid>
              <a:tr h="21060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суп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4 мин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D6E3BC"/>
                    </a:solidFill>
                  </a:tcPr>
                </a:tc>
              </a:tr>
              <a:tr h="21024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курица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3 мин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D6E3BC"/>
                    </a:solidFill>
                  </a:tcPr>
                </a:tc>
              </a:tr>
              <a:tr h="21060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каша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2 мин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D6E3BC"/>
                    </a:solidFill>
                  </a:tcPr>
                </a:tc>
              </a:tr>
              <a:tr h="210240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чай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defRPr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MS Mincho"/>
                        </a:rPr>
                        <a:t>1 мин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pic>
        <p:nvPicPr>
          <p:cNvPr id="16" name="Схема 24"/>
          <p:cNvPicPr/>
          <p:nvPr/>
        </p:nvPicPr>
        <p:blipFill>
          <a:blip r:embed="rId6"/>
          <a:stretch/>
        </p:blipFill>
        <p:spPr bwMode="auto">
          <a:xfrm>
            <a:off x="6632640" y="2577960"/>
            <a:ext cx="2359080" cy="1749600"/>
          </a:xfrm>
          <a:prstGeom prst="rect">
            <a:avLst/>
          </a:prstGeom>
          <a:ln>
            <a:noFill/>
          </a:ln>
        </p:spPr>
      </p:pic>
      <p:sp>
        <p:nvSpPr>
          <p:cNvPr id="17" name="CustomShape 9"/>
          <p:cNvSpPr/>
          <p:nvPr/>
        </p:nvSpPr>
        <p:spPr bwMode="auto">
          <a:xfrm>
            <a:off x="4419720" y="4492080"/>
            <a:ext cx="4572000" cy="201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Помоги повару Коку определить, что обозначает круг в центре? Обведи букву выбранного ответа.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А.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суп		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Б.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чай		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В.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каша		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Г.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курица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2. 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Пин поручил повару Коку сходить в магазин за продуктами. Пин попросил купить колбасы.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Какие единицы измерения понадобятся повару для покупки колбасы? Обведи буквы выбранных ответов.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А.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килограмм  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Б.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дециметр  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В.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Сантиметр  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Г.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 грамм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" name="Рисунок 26" descr="http://smesharikon.ru/uploads/posts/1249383017_6.gif"/>
          <p:cNvPicPr/>
          <p:nvPr/>
        </p:nvPicPr>
        <p:blipFill>
          <a:blip r:embed="rId5"/>
          <a:stretch/>
        </p:blipFill>
        <p:spPr bwMode="auto">
          <a:xfrm>
            <a:off x="4343400" y="762120"/>
            <a:ext cx="685800" cy="71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-360"/>
            <a:ext cx="8229600" cy="6126120"/>
          </a:xfrm>
          <a:prstGeom prst="rect">
            <a:avLst/>
          </a:prstGeom>
          <a:noFill/>
          <a:ln>
            <a:noFill/>
          </a:ln>
        </p:spPr>
      </p:sp>
      <p:pic>
        <p:nvPicPr>
          <p:cNvPr id="6" name="Picture 4" descr="10283179[1]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 bwMode="auto">
          <a:xfrm>
            <a:off x="1619280" y="2421000"/>
            <a:ext cx="6192720" cy="14346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2750"/>
              </a:spcBef>
              <a:defRPr/>
            </a:pPr>
            <a:r>
              <a:rPr lang="ru-RU" sz="4000" b="1" i="1" strike="noStrike" spc="-1">
                <a:solidFill>
                  <a:srgbClr val="FF0000"/>
                </a:solidFill>
                <a:latin typeface="Tekton Pro Cond"/>
                <a:ea typeface="Arial"/>
              </a:rPr>
              <a:t> </a:t>
            </a:r>
            <a:r>
              <a:rPr lang="ru-RU" sz="4400" b="1" i="1" strike="noStrike" spc="-1">
                <a:solidFill>
                  <a:srgbClr val="FF0000"/>
                </a:solidFill>
                <a:latin typeface="Tekton Pro Cond"/>
                <a:ea typeface="Arial"/>
              </a:rPr>
              <a:t>Проектная  задача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7" descr="j0437629"/>
          <p:cNvPicPr/>
          <p:nvPr/>
        </p:nvPicPr>
        <p:blipFill>
          <a:blip r:embed="rId3"/>
          <a:stretch/>
        </p:blipFill>
        <p:spPr bwMode="auto">
          <a:xfrm>
            <a:off x="6443640" y="765000"/>
            <a:ext cx="2981519" cy="2981519"/>
          </a:xfrm>
          <a:prstGeom prst="rect">
            <a:avLst/>
          </a:prstGeom>
          <a:ln>
            <a:noFill/>
          </a:ln>
        </p:spPr>
      </p:pic>
      <p:sp>
        <p:nvSpPr>
          <p:cNvPr id="9" name="CustomShape 4"/>
          <p:cNvSpPr/>
          <p:nvPr/>
        </p:nvSpPr>
        <p:spPr bwMode="auto">
          <a:xfrm>
            <a:off x="755640" y="3141720"/>
            <a:ext cx="8064360" cy="22885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defRPr/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  <a:ea typeface="Arial"/>
              </a:rPr>
              <a:t>система или набор заданий, направленных на поиск  лучшего пути достижения результата в виде реального «продукта», в ходе решения которой происходит качественное самоизменение группы детей. Проектная задача принципиально носит групповой характер.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Picture 12" descr="j0349133"/>
          <p:cNvPicPr/>
          <p:nvPr/>
        </p:nvPicPr>
        <p:blipFill>
          <a:blip r:embed="rId4"/>
          <a:stretch/>
        </p:blipFill>
        <p:spPr bwMode="auto">
          <a:xfrm>
            <a:off x="0" y="0"/>
            <a:ext cx="3419640" cy="2478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2" descr="C:\Users\ww\Desktop\НЕ УДАЛЯТЬ !\ФОТОГРАФИИ\фон презентаций\06.jpg"/>
          <p:cNvPicPr/>
          <p:nvPr/>
        </p:nvPicPr>
        <p:blipFill>
          <a:blip r:embed="rId2"/>
          <a:srcRect b="484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6" name="CustomShape 2"/>
          <p:cNvSpPr/>
          <p:nvPr/>
        </p:nvSpPr>
        <p:spPr bwMode="auto">
          <a:xfrm>
            <a:off x="2268360" y="248040"/>
            <a:ext cx="6696360" cy="5946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7030A0"/>
                </a:solidFill>
                <a:latin typeface="Calibri"/>
              </a:rPr>
              <a:t>Цель учителя -  развить ребёнка.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-Развить мышление- из наглядно-действенного перевести его в абстрактно-логическое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-Развить речь, аналитико-синтетические способности, развить память и внимание,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фантазию и воображение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alibri"/>
              <a:buChar char="-"/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Пространственное восприятие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-Развить моторную функцию, способность контролировать свои движения, а также мелкую моторику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- Развить коммуникативные способности, способность общаться, контролировать эмоции, управлять своим поведением.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Решая эти задачи, педагог  получает в результате функционально развитую личность.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/>
          <p:cNvSpPr/>
          <p:nvPr/>
        </p:nvSpPr>
        <p:spPr bwMode="auto">
          <a:xfrm>
            <a:off x="152280" y="152280"/>
            <a:ext cx="8839440" cy="6553440"/>
          </a:xfrm>
          <a:prstGeom prst="rect">
            <a:avLst/>
          </a:prstGeom>
          <a:blipFill>
            <a:blip r:embed="rId3"/>
            <a:tile/>
          </a:blipFill>
          <a:ln w="9360">
            <a:solidFill>
              <a:srgbClr val="C0C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extShape 3"/>
          <p:cNvSpPr txBox="1"/>
          <p:nvPr/>
        </p:nvSpPr>
        <p:spPr bwMode="auto">
          <a:xfrm>
            <a:off x="457200" y="228240"/>
            <a:ext cx="8229600" cy="1062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ru-RU" sz="900" b="0" strike="noStrike" spc="-1">
                <a:solidFill>
                  <a:srgbClr val="EEECE1"/>
                </a:solidFill>
                <a:latin typeface="Calibri"/>
              </a:rPr>
              <a:t>Заседание ГМО № 3 от 10.01.2012 г.</a:t>
            </a:r>
            <a:endParaRPr lang="en-US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457200" y="6477120"/>
            <a:ext cx="8229600" cy="18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 fontScale="66000" lnSpcReduction="1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900" b="0" strike="noStrike" spc="-1">
                <a:solidFill>
                  <a:srgbClr val="808080"/>
                </a:solidFill>
                <a:latin typeface="Arial"/>
                <a:ea typeface="Arial"/>
              </a:rPr>
              <a:t>Руководитель ГМО Вилкова Марина Васильевна, МОУ «СОШ № 6» г. Муром Владимирская область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5"/>
          <p:cNvSpPr/>
          <p:nvPr/>
        </p:nvSpPr>
        <p:spPr bwMode="auto">
          <a:xfrm>
            <a:off x="304920" y="457200"/>
            <a:ext cx="8534160" cy="7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6800" rIns="45720" bIns="46800" anchor="ctr">
            <a:noAutofit/>
          </a:bodyPr>
          <a:lstStyle/>
          <a:p>
            <a:pPr algn="ctr">
              <a:defRPr/>
            </a:pPr>
            <a:r>
              <a:rPr lang="ru-RU" sz="3400" b="1" strike="noStrike" spc="-1">
                <a:solidFill>
                  <a:srgbClr val="4D4D4D"/>
                </a:solidFill>
                <a:latin typeface="Arial"/>
              </a:rPr>
              <a:t>Проектные задачи в начальной школе</a:t>
            </a:r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Рисунок 1" descr="C:\Documents and Settings\Наталья\Рабочий стол\attachment.jpeg"/>
          <p:cNvPicPr/>
          <p:nvPr/>
        </p:nvPicPr>
        <p:blipFill>
          <a:blip r:embed="rId4"/>
          <a:stretch/>
        </p:blipFill>
        <p:spPr bwMode="auto">
          <a:xfrm>
            <a:off x="6172200" y="1981080"/>
            <a:ext cx="2082960" cy="3276720"/>
          </a:xfrm>
          <a:prstGeom prst="rect">
            <a:avLst/>
          </a:prstGeom>
          <a:ln>
            <a:noFill/>
          </a:ln>
          <a:effectLst>
            <a:outerShdw>
              <a:srgbClr val="000000">
                <a:alpha val="70000"/>
              </a:srgbClr>
            </a:outerShdw>
          </a:effectLst>
        </p:spPr>
      </p:pic>
      <p:sp>
        <p:nvSpPr>
          <p:cNvPr id="10" name="CustomShape 6"/>
          <p:cNvSpPr/>
          <p:nvPr/>
        </p:nvSpPr>
        <p:spPr bwMode="auto">
          <a:xfrm>
            <a:off x="533520" y="2209680"/>
            <a:ext cx="4876560" cy="22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91800">
              <a:spcBef>
                <a:spcPts val="598"/>
              </a:spcBef>
              <a:defRPr/>
            </a:pPr>
            <a:r>
              <a:rPr lang="ru-RU" sz="2400" b="0" u="sng" strike="noStrike" spc="-1">
                <a:solidFill>
                  <a:srgbClr val="4D4D4D"/>
                </a:solidFill>
                <a:latin typeface="Arial"/>
              </a:rPr>
              <a:t>Цель: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91800">
              <a:spcBef>
                <a:spcPts val="598"/>
              </a:spcBef>
              <a:defRPr/>
            </a:pPr>
            <a:r>
              <a:rPr lang="ru-RU" sz="2400" b="1" i="1" strike="noStrike" spc="-1">
                <a:solidFill>
                  <a:srgbClr val="4D4D4D"/>
                </a:solidFill>
                <a:latin typeface="Arial"/>
              </a:rPr>
              <a:t>создание условий для самостоятельного усвоения школьниками учебного материала в процессе выполнения проектов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="" xmlns:m="http://schemas.openxmlformats.org/officeDocument/2006/math" xmlns:w="http://schemas.openxmlformats.org/wordprocessingml/2006/main">
      <p:transition spd="med" advClick="1">
        <p:wipe dir="r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/>
          <p:cNvSpPr/>
          <p:nvPr/>
        </p:nvSpPr>
        <p:spPr bwMode="auto">
          <a:xfrm>
            <a:off x="152280" y="152280"/>
            <a:ext cx="8839440" cy="6553440"/>
          </a:xfrm>
          <a:prstGeom prst="rect">
            <a:avLst/>
          </a:prstGeom>
          <a:blipFill>
            <a:blip r:embed="rId3"/>
            <a:tile/>
          </a:blipFill>
          <a:ln w="9360">
            <a:solidFill>
              <a:srgbClr val="C0C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extShape 3"/>
          <p:cNvSpPr txBox="1"/>
          <p:nvPr/>
        </p:nvSpPr>
        <p:spPr bwMode="auto">
          <a:xfrm>
            <a:off x="457200" y="228240"/>
            <a:ext cx="8229600" cy="1062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ru-RU" sz="900" b="0" strike="noStrike" spc="-1">
                <a:solidFill>
                  <a:srgbClr val="808080"/>
                </a:solidFill>
                <a:latin typeface="Arial"/>
              </a:rPr>
              <a:t>Заседание ГМО № 3 от 10.01.2012 г.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4"/>
          <p:cNvSpPr/>
          <p:nvPr/>
        </p:nvSpPr>
        <p:spPr bwMode="auto">
          <a:xfrm>
            <a:off x="457200" y="6477120"/>
            <a:ext cx="8229600" cy="18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 fontScale="66000" lnSpcReduction="10000"/>
          </a:bodyPr>
          <a:lstStyle/>
          <a:p>
            <a:pPr algn="ctr">
              <a:defRPr/>
            </a:pPr>
            <a:r>
              <a:rPr lang="ru-RU" sz="900" b="0" strike="noStrike" spc="-1">
                <a:solidFill>
                  <a:srgbClr val="808080"/>
                </a:solidFill>
                <a:latin typeface="Arial"/>
                <a:ea typeface="Arial"/>
              </a:rPr>
              <a:t>Руководитель ГМО Вилкова Марина Васильевна, МОУ «СОШ № 6» г. Муром Владимирская область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5"/>
          <p:cNvSpPr/>
          <p:nvPr/>
        </p:nvSpPr>
        <p:spPr bwMode="auto">
          <a:xfrm>
            <a:off x="380880" y="1143000"/>
            <a:ext cx="3886200" cy="198108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>
              <a:lnSpc>
                <a:spcPct val="80000"/>
              </a:lnSpc>
              <a:spcBef>
                <a:spcPts val="499"/>
              </a:spcBef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99"/>
              </a:spcBef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Arial"/>
              </a:rPr>
              <a:t>Проект – целенаправленное управляемое изменение, фиксированное во времени.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  <a:defRPr/>
            </a:pP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ustomShape 6"/>
          <p:cNvSpPr/>
          <p:nvPr/>
        </p:nvSpPr>
        <p:spPr bwMode="auto">
          <a:xfrm>
            <a:off x="4572000" y="1143000"/>
            <a:ext cx="4191120" cy="198108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 fontScale="99000"/>
          </a:bodyPr>
          <a:lstStyle/>
          <a:p>
            <a:pPr algn="ctr">
              <a:lnSpc>
                <a:spcPct val="80000"/>
              </a:lnSpc>
              <a:spcBef>
                <a:spcPts val="550"/>
              </a:spcBef>
              <a:defRPr/>
            </a:pPr>
            <a:r>
              <a:rPr lang="ru-RU" sz="2200" b="1" strike="noStrike" spc="-1">
                <a:solidFill>
                  <a:srgbClr val="262626"/>
                </a:solidFill>
                <a:latin typeface="Arial Narrow"/>
                <a:ea typeface="Arial"/>
              </a:rPr>
              <a:t>через систему (набор) заданий целенаправленно стимулируется система детских действий, направленных на получение не существовавшего в практике ребенка результата,  качественное самоизменение группы детей.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262626"/>
              </a:buClr>
              <a:buFont typeface="Arial Narrow"/>
              <a:buChar char="•"/>
              <a:defRPr/>
            </a:pP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CustomShape 7"/>
          <p:cNvSpPr/>
          <p:nvPr/>
        </p:nvSpPr>
        <p:spPr bwMode="auto">
          <a:xfrm>
            <a:off x="304920" y="457200"/>
            <a:ext cx="4038480" cy="457200"/>
          </a:xfrm>
          <a:custGeom>
            <a:avLst/>
            <a:gdLst/>
            <a:ahLst/>
            <a:cxnLst/>
            <a:rect l="0" t="0" r="r" b="b"/>
            <a:pathLst>
              <a:path w="11220" h="1272" extrusionOk="0">
                <a:moveTo>
                  <a:pt x="0" y="0"/>
                </a:moveTo>
                <a:lnTo>
                  <a:pt x="11219" y="0"/>
                </a:lnTo>
                <a:lnTo>
                  <a:pt x="11219" y="1271"/>
                </a:lnTo>
                <a:lnTo>
                  <a:pt x="0" y="1271"/>
                </a:lnTo>
                <a:lnTo>
                  <a:pt x="0" y="0"/>
                </a:lnTo>
                <a:moveTo>
                  <a:pt x="0" y="0"/>
                </a:moveTo>
                <a:lnTo>
                  <a:pt x="11219" y="0"/>
                </a:lnTo>
                <a:lnTo>
                  <a:pt x="11136" y="82"/>
                </a:lnTo>
                <a:lnTo>
                  <a:pt x="82" y="82"/>
                </a:lnTo>
                <a:lnTo>
                  <a:pt x="0" y="0"/>
                </a:lnTo>
                <a:moveTo>
                  <a:pt x="11219" y="0"/>
                </a:moveTo>
                <a:lnTo>
                  <a:pt x="11219" y="1271"/>
                </a:lnTo>
                <a:lnTo>
                  <a:pt x="11136" y="1188"/>
                </a:lnTo>
                <a:lnTo>
                  <a:pt x="11136" y="82"/>
                </a:lnTo>
                <a:lnTo>
                  <a:pt x="11219" y="0"/>
                </a:lnTo>
                <a:moveTo>
                  <a:pt x="11219" y="1271"/>
                </a:moveTo>
                <a:lnTo>
                  <a:pt x="0" y="1271"/>
                </a:lnTo>
                <a:lnTo>
                  <a:pt x="82" y="1188"/>
                </a:lnTo>
                <a:lnTo>
                  <a:pt x="11136" y="1188"/>
                </a:lnTo>
                <a:lnTo>
                  <a:pt x="11219" y="1271"/>
                </a:lnTo>
                <a:moveTo>
                  <a:pt x="0" y="1271"/>
                </a:moveTo>
                <a:lnTo>
                  <a:pt x="0" y="0"/>
                </a:lnTo>
                <a:lnTo>
                  <a:pt x="82" y="82"/>
                </a:lnTo>
                <a:lnTo>
                  <a:pt x="82" y="1188"/>
                </a:lnTo>
                <a:lnTo>
                  <a:pt x="0" y="1271"/>
                </a:lnTo>
              </a:path>
            </a:pathLst>
          </a:custGeom>
          <a:blipFill>
            <a:blip r:embed="rId4"/>
            <a:tile/>
          </a:blipFill>
          <a:ln>
            <a:noFill/>
          </a:ln>
          <a:effectLst>
            <a:outerShdw dist="107932" dir="13500000">
              <a:srgbClr val="80808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5F5F5F"/>
                </a:solidFill>
                <a:latin typeface="Arial"/>
                <a:ea typeface="Arial"/>
              </a:rPr>
              <a:t>проект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CustomShape 8"/>
          <p:cNvSpPr/>
          <p:nvPr/>
        </p:nvSpPr>
        <p:spPr bwMode="auto">
          <a:xfrm>
            <a:off x="4572000" y="457200"/>
            <a:ext cx="4191120" cy="457200"/>
          </a:xfrm>
          <a:custGeom>
            <a:avLst/>
            <a:gdLst/>
            <a:ahLst/>
            <a:cxnLst/>
            <a:rect l="0" t="0" r="r" b="b"/>
            <a:pathLst>
              <a:path w="11644" h="1272" extrusionOk="0">
                <a:moveTo>
                  <a:pt x="0" y="0"/>
                </a:moveTo>
                <a:lnTo>
                  <a:pt x="11643" y="0"/>
                </a:lnTo>
                <a:lnTo>
                  <a:pt x="11643" y="1271"/>
                </a:lnTo>
                <a:lnTo>
                  <a:pt x="0" y="1271"/>
                </a:lnTo>
                <a:lnTo>
                  <a:pt x="0" y="0"/>
                </a:lnTo>
                <a:moveTo>
                  <a:pt x="0" y="0"/>
                </a:moveTo>
                <a:lnTo>
                  <a:pt x="11643" y="0"/>
                </a:lnTo>
                <a:lnTo>
                  <a:pt x="11560" y="82"/>
                </a:lnTo>
                <a:lnTo>
                  <a:pt x="82" y="82"/>
                </a:lnTo>
                <a:lnTo>
                  <a:pt x="0" y="0"/>
                </a:lnTo>
                <a:moveTo>
                  <a:pt x="11643" y="0"/>
                </a:moveTo>
                <a:lnTo>
                  <a:pt x="11643" y="1271"/>
                </a:lnTo>
                <a:lnTo>
                  <a:pt x="11560" y="1188"/>
                </a:lnTo>
                <a:lnTo>
                  <a:pt x="11560" y="82"/>
                </a:lnTo>
                <a:lnTo>
                  <a:pt x="11643" y="0"/>
                </a:lnTo>
                <a:moveTo>
                  <a:pt x="11643" y="1271"/>
                </a:moveTo>
                <a:lnTo>
                  <a:pt x="0" y="1271"/>
                </a:lnTo>
                <a:lnTo>
                  <a:pt x="82" y="1188"/>
                </a:lnTo>
                <a:lnTo>
                  <a:pt x="11560" y="1188"/>
                </a:lnTo>
                <a:lnTo>
                  <a:pt x="11643" y="1271"/>
                </a:lnTo>
                <a:moveTo>
                  <a:pt x="0" y="1271"/>
                </a:moveTo>
                <a:lnTo>
                  <a:pt x="0" y="0"/>
                </a:lnTo>
                <a:lnTo>
                  <a:pt x="82" y="82"/>
                </a:lnTo>
                <a:lnTo>
                  <a:pt x="82" y="1188"/>
                </a:lnTo>
                <a:lnTo>
                  <a:pt x="0" y="1271"/>
                </a:lnTo>
              </a:path>
            </a:pathLst>
          </a:custGeom>
          <a:blipFill>
            <a:blip r:embed="rId4"/>
            <a:tile/>
          </a:blipFill>
          <a:ln>
            <a:noFill/>
          </a:ln>
          <a:effectLst>
            <a:outerShdw dist="107932" dir="18900000">
              <a:srgbClr val="80808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5F5F5F"/>
                </a:solidFill>
                <a:latin typeface="Arial"/>
                <a:ea typeface="Arial"/>
              </a:rPr>
              <a:t>проектная задача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CustomShape 9"/>
          <p:cNvSpPr/>
          <p:nvPr/>
        </p:nvSpPr>
        <p:spPr bwMode="auto">
          <a:xfrm>
            <a:off x="914400" y="3962519"/>
            <a:ext cx="3048120" cy="76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Arial"/>
              </a:rPr>
              <a:t>определяют самостоятельно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10"/>
          <p:cNvSpPr/>
          <p:nvPr/>
        </p:nvSpPr>
        <p:spPr bwMode="auto">
          <a:xfrm>
            <a:off x="4267080" y="3962519"/>
            <a:ext cx="4419720" cy="76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200" b="0" strike="noStrike" spc="-1">
                <a:solidFill>
                  <a:srgbClr val="000000"/>
                </a:solidFill>
                <a:latin typeface="Arial"/>
                <a:ea typeface="Arial"/>
              </a:rPr>
              <a:t>предлагаются в виде набора (системы) заданий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CustomShape 11"/>
          <p:cNvSpPr/>
          <p:nvPr/>
        </p:nvSpPr>
        <p:spPr bwMode="auto">
          <a:xfrm>
            <a:off x="914400" y="5791320"/>
            <a:ext cx="2438280" cy="42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200" b="0" strike="noStrike" spc="-1">
                <a:solidFill>
                  <a:srgbClr val="262626"/>
                </a:solidFill>
                <a:latin typeface="Arial"/>
                <a:ea typeface="Arial"/>
              </a:rPr>
              <a:t>не задается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CustomShape 12"/>
          <p:cNvSpPr/>
          <p:nvPr/>
        </p:nvSpPr>
        <p:spPr bwMode="auto">
          <a:xfrm>
            <a:off x="4728240" y="5791320"/>
            <a:ext cx="4027320" cy="42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ru-RU" sz="2200" b="0" strike="noStrike" spc="-1">
                <a:solidFill>
                  <a:srgbClr val="262626"/>
                </a:solidFill>
                <a:latin typeface="Arial"/>
                <a:ea typeface="Arial"/>
              </a:rPr>
              <a:t>задан через систему заданий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CustomShape 13"/>
          <p:cNvSpPr/>
          <p:nvPr/>
        </p:nvSpPr>
        <p:spPr bwMode="auto">
          <a:xfrm>
            <a:off x="3048120" y="5105520"/>
            <a:ext cx="2895480" cy="398880"/>
          </a:xfrm>
          <a:prstGeom prst="rect">
            <a:avLst/>
          </a:prstGeom>
          <a:blipFill>
            <a:blip r:embed="rId4"/>
            <a:tile/>
          </a:blipFill>
          <a:ln w="9360">
            <a:solidFill>
              <a:srgbClr val="808080"/>
            </a:solidFill>
            <a:miter/>
          </a:ln>
          <a:effectLst>
            <a:outerShdw dist="107932" dir="13500000">
              <a:srgbClr val="80808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b="1" strike="noStrike" spc="-1">
                <a:solidFill>
                  <a:srgbClr val="5F5F5F"/>
                </a:solidFill>
                <a:latin typeface="Arial"/>
                <a:ea typeface="Arial"/>
              </a:rPr>
              <a:t>Порядок действий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CustomShape 14"/>
          <p:cNvSpPr/>
          <p:nvPr/>
        </p:nvSpPr>
        <p:spPr bwMode="auto">
          <a:xfrm>
            <a:off x="2971800" y="3429000"/>
            <a:ext cx="3048120" cy="398880"/>
          </a:xfrm>
          <a:prstGeom prst="rect">
            <a:avLst/>
          </a:prstGeom>
          <a:blipFill>
            <a:blip r:embed="rId4"/>
            <a:tile/>
          </a:blipFill>
          <a:ln w="9360">
            <a:solidFill>
              <a:srgbClr val="808080"/>
            </a:solidFill>
            <a:miter/>
          </a:ln>
          <a:effectLst>
            <a:outerShdw dist="107932" dir="13500000">
              <a:srgbClr val="80808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b="1" strike="noStrike" spc="-1">
                <a:solidFill>
                  <a:srgbClr val="5F5F5F"/>
                </a:solidFill>
                <a:latin typeface="Arial"/>
                <a:ea typeface="Arial"/>
              </a:rPr>
              <a:t>Средства, материалы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Line 15"/>
          <p:cNvSpPr/>
          <p:nvPr/>
        </p:nvSpPr>
        <p:spPr bwMode="auto">
          <a:xfrm>
            <a:off x="4343400" y="4114800"/>
            <a:ext cx="0" cy="685800"/>
          </a:xfrm>
          <a:prstGeom prst="line">
            <a:avLst/>
          </a:prstGeom>
          <a:ln w="7632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Line 16"/>
          <p:cNvSpPr/>
          <p:nvPr/>
        </p:nvSpPr>
        <p:spPr bwMode="auto">
          <a:xfrm>
            <a:off x="4343400" y="5715000"/>
            <a:ext cx="0" cy="533520"/>
          </a:xfrm>
          <a:prstGeom prst="line">
            <a:avLst/>
          </a:prstGeom>
          <a:ln w="7632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="" xmlns:m="http://schemas.openxmlformats.org/officeDocument/2006/math" xmlns:w="http://schemas.openxmlformats.org/wordprocessingml/2006/main">
      <p:transition spd="med" advClick="1">
        <p:wipe dir="r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-360"/>
            <a:ext cx="8229600" cy="6126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4" descr="10283179[1]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 bwMode="auto">
          <a:xfrm>
            <a:off x="2050920" y="1268280"/>
            <a:ext cx="6842160" cy="6005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998"/>
              </a:spcBef>
              <a:defRPr/>
            </a:pPr>
            <a:r>
              <a:rPr lang="ru-RU" sz="3200" b="1" i="1" strike="noStrike" spc="-1">
                <a:solidFill>
                  <a:srgbClr val="FF0000"/>
                </a:solidFill>
                <a:latin typeface="Arial Black"/>
                <a:ea typeface="Arial"/>
              </a:rPr>
              <a:t>Проектные задачи формируют   у младших школьников умение: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00"/>
              </a:spcBef>
              <a:defRPr/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  <a:ea typeface="Arial"/>
              </a:rPr>
              <a:t>- рефлексировать;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00"/>
              </a:spcBef>
              <a:defRPr/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  <a:ea typeface="Arial"/>
              </a:rPr>
              <a:t>    - ставить  и удерживать цели;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00"/>
              </a:spcBef>
              <a:defRPr/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  <a:ea typeface="Arial"/>
              </a:rPr>
              <a:t>          - планировать деятельность;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00"/>
              </a:spcBef>
              <a:defRPr/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  <a:ea typeface="Arial"/>
              </a:rPr>
              <a:t>             - моделировать;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00"/>
              </a:spcBef>
              <a:defRPr/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  <a:ea typeface="Arial"/>
              </a:rPr>
              <a:t>                    - проявлять инициативу;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00"/>
              </a:spcBef>
              <a:defRPr/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  <a:ea typeface="Arial"/>
              </a:rPr>
              <a:t>                          - вступать в коммуникацию.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00"/>
              </a:spcBef>
              <a:defRPr/>
            </a:pPr>
            <a:r>
              <a:rPr lang="ru-RU" sz="2400" b="1" strike="noStrike" spc="-1">
                <a:solidFill>
                  <a:srgbClr val="0000FF"/>
                </a:solidFill>
                <a:latin typeface="Arial"/>
                <a:ea typeface="Arial"/>
              </a:rPr>
              <a:t>                         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00"/>
              </a:spcBef>
              <a:buClr>
                <a:srgbClr val="0000FF"/>
              </a:buClr>
              <a:buFont typeface="Arial"/>
              <a:buChar char="•"/>
              <a:defRPr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10" descr="j0428105"/>
          <p:cNvPicPr/>
          <p:nvPr/>
        </p:nvPicPr>
        <p:blipFill>
          <a:blip r:embed="rId3"/>
          <a:stretch/>
        </p:blipFill>
        <p:spPr bwMode="auto">
          <a:xfrm>
            <a:off x="0" y="3957480"/>
            <a:ext cx="3132000" cy="290051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-360"/>
            <a:ext cx="8229600" cy="6126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4" descr="10283179[1]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 bwMode="auto">
          <a:xfrm>
            <a:off x="1116000" y="1052640"/>
            <a:ext cx="8028000" cy="6426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spcBef>
                <a:spcPts val="2248"/>
              </a:spcBef>
              <a:defRPr/>
            </a:pPr>
            <a:r>
              <a:rPr lang="ru-RU" sz="3600" b="1" strike="noStrike" spc="-1">
                <a:solidFill>
                  <a:srgbClr val="FF0000"/>
                </a:solidFill>
                <a:latin typeface="Arial"/>
                <a:ea typeface="Arial"/>
              </a:rPr>
              <a:t>    </a:t>
            </a:r>
            <a:r>
              <a:rPr lang="ru-RU" sz="3600" b="1" i="1" strike="noStrike" spc="-1">
                <a:solidFill>
                  <a:srgbClr val="FF0000"/>
                </a:solidFill>
                <a:latin typeface="Arial"/>
                <a:ea typeface="Arial"/>
              </a:rPr>
              <a:t>Структура проектной задачи: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4"/>
          <p:cNvSpPr/>
          <p:nvPr/>
        </p:nvSpPr>
        <p:spPr bwMode="auto">
          <a:xfrm>
            <a:off x="971640" y="1989000"/>
            <a:ext cx="7561080" cy="39571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defRPr/>
            </a:pPr>
            <a:r>
              <a:rPr lang="en-US" sz="2400" b="1" strike="noStrike" spc="-1">
                <a:solidFill>
                  <a:srgbClr val="7030A0"/>
                </a:solidFill>
                <a:latin typeface="Arial"/>
                <a:ea typeface="Arial"/>
              </a:rPr>
              <a:t>1</a:t>
            </a:r>
            <a:r>
              <a:rPr lang="ru-RU" sz="2400" b="1" strike="noStrike" spc="-1">
                <a:solidFill>
                  <a:srgbClr val="7030A0"/>
                </a:solidFill>
                <a:latin typeface="Arial"/>
                <a:ea typeface="Arial"/>
              </a:rPr>
              <a:t>. Модельная ситуация, со скрытой задачей, описанной в проблемной ситуации;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00"/>
              </a:spcBef>
              <a:defRPr/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  <a:ea typeface="Arial"/>
              </a:rPr>
              <a:t>2. Система действий, заданий, которые должны быть выполнены группой детей;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00"/>
              </a:spcBef>
              <a:defRPr/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  <a:ea typeface="Arial"/>
              </a:rPr>
              <a:t>3. Большой объём и неоднородность материала;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00"/>
              </a:spcBef>
              <a:defRPr/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  <a:ea typeface="Arial"/>
              </a:rPr>
              <a:t>4. Результат решения ПЗ может быть представлен в виде различных текстовых, модельных, графических средств;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1115640" y="1267920"/>
            <a:ext cx="7559640" cy="32338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defRPr/>
            </a:pPr>
            <a:r>
              <a:rPr lang="ru-RU" sz="6000" b="1" strike="noStrike" spc="-1">
                <a:solidFill>
                  <a:srgbClr val="7030A0"/>
                </a:solidFill>
                <a:latin typeface="Century Schoolbook"/>
              </a:rPr>
              <a:t>МЕЖПРЕДМЕТНАЯ ПРОЕКТНАЯ ЗАДАЧА «ДОКТОР АЙБОЛИТ»</a:t>
            </a:r>
            <a:endParaRPr lang="en-US" sz="6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pic>
        <p:nvPicPr>
          <p:cNvPr id="5" name="Picture 2" descr="http://t1.gstatic.com/images?q=tbn:ANd9GcQpf5S01JhE7jokbfDXIM4HLhAr4ZzQubTDVAkXwaIQJqOiTDY8"/>
          <p:cNvPicPr/>
          <p:nvPr/>
        </p:nvPicPr>
        <p:blipFill>
          <a:blip r:embed="rId2"/>
          <a:stretch/>
        </p:blipFill>
        <p:spPr bwMode="auto">
          <a:xfrm>
            <a:off x="6797520" y="3716280"/>
            <a:ext cx="1800360" cy="2533680"/>
          </a:xfrm>
          <a:prstGeom prst="rect">
            <a:avLst/>
          </a:prstGeom>
          <a:ln>
            <a:noFill/>
          </a:ln>
        </p:spPr>
      </p:pic>
      <p:sp>
        <p:nvSpPr>
          <p:cNvPr id="6" name="TextShape 2"/>
          <p:cNvSpPr txBox="1"/>
          <p:nvPr/>
        </p:nvSpPr>
        <p:spPr bwMode="auto">
          <a:xfrm>
            <a:off x="2285640" y="500364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ts val="598"/>
              </a:spcBef>
              <a:defRPr/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widt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width*sin(2.5*pi*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28760" y="285840"/>
            <a:ext cx="7238880" cy="2286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 lang="ru-RU" sz="3600" b="0" strike="noStrike" spc="-1">
                <a:solidFill>
                  <a:srgbClr val="9A3D01"/>
                </a:solidFill>
                <a:latin typeface="Arial"/>
              </a:rPr>
              <a:t> </a:t>
            </a: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endParaRPr lang="en-US" sz="36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324000" y="475920"/>
            <a:ext cx="8208720" cy="5329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/>
          </a:bodyPr>
          <a:lstStyle/>
          <a:p>
            <a:pPr marL="272880" indent="-272880" algn="just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4000" b="1" strike="noStrike" spc="-1">
                <a:solidFill>
                  <a:srgbClr val="7030A0"/>
                </a:solidFill>
                <a:latin typeface="Century Schoolbook"/>
              </a:rPr>
              <a:t>Цель:</a:t>
            </a:r>
            <a:endParaRPr lang="en-US" sz="4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 algn="just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4000" b="0" strike="noStrike" spc="-1">
                <a:solidFill>
                  <a:srgbClr val="000000"/>
                </a:solidFill>
                <a:latin typeface="Century Schoolbook"/>
              </a:rPr>
              <a:t>  По результатам выполнения отдельных заданий, составля-ющих проектную задачу, соз-дать итоговый «продукт» - иллюстрированный рассказ о путешествии в Африку для лечения заболевших живот-ных.</a:t>
            </a:r>
            <a:r>
              <a:rPr lang="ru-RU" sz="4000" b="0" strike="noStrike" spc="-1">
                <a:solidFill>
                  <a:srgbClr val="7030A0"/>
                </a:solidFill>
                <a:latin typeface="Century Schoolbook"/>
              </a:rPr>
              <a:t> </a:t>
            </a:r>
            <a:endParaRPr lang="en-US" sz="4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90000"/>
              </a:lnSpc>
              <a:spcBef>
                <a:spcPts val="598"/>
              </a:spcBef>
              <a:defRPr/>
            </a:pPr>
            <a:endParaRPr lang="en-US" sz="40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2928600" y="320400"/>
            <a:ext cx="350028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600" b="0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ЗАДАНИЕ 1</a:t>
            </a:r>
            <a:r>
              <a:rPr/>
              <a:t/>
            </a:r>
            <a:br>
              <a:rPr/>
            </a:br>
            <a:r>
              <a:rPr lang="ru-RU" sz="3600" b="0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ТЕЛЕГРАММА</a:t>
            </a:r>
            <a:endParaRPr lang="en-US" sz="36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323640" y="2276280"/>
            <a:ext cx="8064360" cy="40431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3500"/>
          </a:bodyPr>
          <a:lstStyle/>
          <a:p>
            <a:pPr marL="272880" indent="-272880" algn="just">
              <a:lnSpc>
                <a:spcPct val="80000"/>
              </a:lnSpc>
              <a:spcBef>
                <a:spcPts val="598"/>
              </a:spcBef>
              <a:defRPr/>
            </a:pPr>
            <a:r>
              <a:rPr lang="ru-RU" sz="3600" b="0" strike="noStrike" spc="-1">
                <a:solidFill>
                  <a:srgbClr val="244583"/>
                </a:solidFill>
                <a:latin typeface="Century Schoolbook"/>
              </a:rPr>
              <a:t>  Тордок Литайбо! Симпро ятеб ипрехаьт рееско к мна: азболиел ирт кабетигемо, ьтяп ряттиг, авд кажифёнра и ерытеч кастрасёну. У хни наскартила, наанги, ямариля и хитброн. Ым вёмжи в непусты Рикахала, у рыго Дофернанпо, у каисто Полимпо.</a:t>
            </a:r>
            <a:endParaRPr lang="en-US" sz="36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  <a:defRPr/>
            </a:pPr>
            <a:r>
              <a:rPr lang="ru-RU" sz="2400" b="0" strike="noStrike" spc="-1">
                <a:solidFill>
                  <a:srgbClr val="244583"/>
                </a:solidFill>
                <a:latin typeface="Century Schoolbook"/>
              </a:rPr>
              <a:t>     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6" name="Picture 2" descr="http://t1.gstatic.com/images?q=tbn:ANd9GcRBh5D37_fepXIGmsMWx1T13kFBhkjogpZ9NR4LrR8pv0SSu4EsrA"/>
          <p:cNvPicPr/>
          <p:nvPr/>
        </p:nvPicPr>
        <p:blipFill>
          <a:blip r:embed="rId2"/>
          <a:stretch/>
        </p:blipFill>
        <p:spPr bwMode="auto">
          <a:xfrm>
            <a:off x="7020000" y="333360"/>
            <a:ext cx="1477800" cy="1947960"/>
          </a:xfrm>
          <a:prstGeom prst="rect">
            <a:avLst/>
          </a:prstGeom>
          <a:ln>
            <a:noFill/>
          </a:ln>
        </p:spPr>
      </p:pic>
      <p:pic>
        <p:nvPicPr>
          <p:cNvPr id="7" name="Picture 4" descr="http://t0.gstatic.com/images?q=tbn:ANd9GcReK2dGqkmfg1iSsL7Pyr-5aXJWiy3CI_6ayEGkVsJv-dweobWhSg"/>
          <p:cNvPicPr/>
          <p:nvPr/>
        </p:nvPicPr>
        <p:blipFill>
          <a:blip r:embed="rId3"/>
          <a:stretch/>
        </p:blipFill>
        <p:spPr bwMode="auto">
          <a:xfrm>
            <a:off x="0" y="0"/>
            <a:ext cx="3125880" cy="1924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0"/>
            <a:ext cx="7238880" cy="1125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4000" b="0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ЗАДАНИЕ 2</a:t>
            </a:r>
            <a:endParaRPr lang="en-US" sz="4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/>
        </p:blipFill>
        <p:spPr bwMode="auto">
          <a:xfrm>
            <a:off x="1763640" y="1125360"/>
            <a:ext cx="4797360" cy="5543640"/>
          </a:xfrm>
          <a:prstGeom prst="rect">
            <a:avLst/>
          </a:prstGeom>
          <a:ln>
            <a:noFill/>
          </a:ln>
        </p:spPr>
      </p:pic>
      <p:pic>
        <p:nvPicPr>
          <p:cNvPr id="6" name="Picture 2" descr="http://imgc.allpostersimages.com/images/P-473-488-90/82/8207/FGCA300Z/posters/dmitryp-namib-desert.jpg"/>
          <p:cNvPicPr/>
          <p:nvPr/>
        </p:nvPicPr>
        <p:blipFill>
          <a:blip r:embed="rId3"/>
          <a:stretch/>
        </p:blipFill>
        <p:spPr bwMode="auto">
          <a:xfrm>
            <a:off x="5796000" y="3645000"/>
            <a:ext cx="2616120" cy="174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320760"/>
            <a:ext cx="8043840" cy="18223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/>
              <a:t/>
            </a:r>
            <a:br>
              <a:rPr/>
            </a:br>
            <a:r>
              <a:rPr lang="ru-RU" sz="3100" b="0" i="1" strike="noStrike" spc="-1">
                <a:solidFill>
                  <a:srgbClr val="9A3D01"/>
                </a:solidFill>
                <a:latin typeface="Century Schoolbook"/>
              </a:rPr>
              <a:t>ЗАДАНИЕ 3</a:t>
            </a:r>
            <a:r>
              <a:rPr/>
              <a:t/>
            </a:r>
            <a:br>
              <a:rPr/>
            </a:br>
            <a:r>
              <a:rPr lang="ru-RU" sz="3100" b="0" i="1" strike="noStrike" spc="-1">
                <a:solidFill>
                  <a:srgbClr val="575F6D"/>
                </a:solidFill>
                <a:latin typeface="Century Schoolbook"/>
              </a:rPr>
              <a:t> </a:t>
            </a:r>
            <a:r>
              <a:rPr lang="ru-RU" sz="3100" b="0" strike="noStrike" spc="-1">
                <a:solidFill>
                  <a:srgbClr val="244583"/>
                </a:solidFill>
                <a:latin typeface="Times New Roman"/>
                <a:ea typeface="Times New Roman"/>
              </a:rPr>
              <a:t>ЛЕЧЕНИЕ ГОГОЛЕМ – МОГОЛЕМ</a:t>
            </a:r>
            <a:r>
              <a:rPr lang="ru-RU" sz="3800" b="0" strike="noStrike" spc="-1">
                <a:solidFill>
                  <a:srgbClr val="244583"/>
                </a:solidFill>
                <a:latin typeface="Times New Roman"/>
                <a:ea typeface="Times New Roman"/>
              </a:rPr>
              <a:t>    </a:t>
            </a:r>
            <a:r>
              <a:rPr/>
              <a:t/>
            </a:r>
            <a:br>
              <a:rPr/>
            </a:br>
            <a:r>
              <a:rPr lang="ru-RU" sz="3800" b="0" strike="noStrike" spc="-1">
                <a:solidFill>
                  <a:srgbClr val="244583"/>
                </a:solidFill>
                <a:latin typeface="Times New Roman"/>
                <a:ea typeface="Times New Roman"/>
              </a:rPr>
              <a:t> </a:t>
            </a:r>
            <a:r>
              <a:rPr lang="ru-RU" sz="2600" b="0" strike="noStrike" spc="-1">
                <a:solidFill>
                  <a:srgbClr val="244583"/>
                </a:solidFill>
                <a:latin typeface="Times New Roman"/>
                <a:ea typeface="Times New Roman"/>
              </a:rPr>
              <a:t>КОЛИЧЕСТВО ЛЕКАРСТВА ДОЛЖНО БЫТЬ РАВНО ПОЛОВИНЕ МАССЫ ЖИВОТНОГО</a:t>
            </a:r>
            <a:endParaRPr lang="en-US" sz="26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pic>
        <p:nvPicPr>
          <p:cNvPr id="5" name="Рисунок 7"/>
          <p:cNvPicPr/>
          <p:nvPr/>
        </p:nvPicPr>
        <p:blipFill>
          <a:blip r:embed="rId2"/>
          <a:stretch/>
        </p:blipFill>
        <p:spPr bwMode="auto">
          <a:xfrm>
            <a:off x="684360" y="2205000"/>
            <a:ext cx="4751280" cy="4381560"/>
          </a:xfrm>
          <a:prstGeom prst="rect">
            <a:avLst/>
          </a:prstGeom>
          <a:ln>
            <a:noFill/>
          </a:ln>
        </p:spPr>
      </p:pic>
      <p:pic>
        <p:nvPicPr>
          <p:cNvPr id="6" name="Picture 2" descr="http://t3.gstatic.com/images?q=tbn:ANd9GcQ6Z0XOLosirEX9WJov7pHgql235Kr5o4dxt7ITmEHZE4xTzt4Ojg"/>
          <p:cNvPicPr/>
          <p:nvPr/>
        </p:nvPicPr>
        <p:blipFill>
          <a:blip r:embed="rId3"/>
          <a:stretch/>
        </p:blipFill>
        <p:spPr bwMode="auto">
          <a:xfrm>
            <a:off x="5724360" y="2205000"/>
            <a:ext cx="3419640" cy="2892600"/>
          </a:xfrm>
          <a:prstGeom prst="rect">
            <a:avLst/>
          </a:prstGeom>
          <a:ln>
            <a:noFill/>
          </a:ln>
        </p:spPr>
      </p:pic>
      <p:pic>
        <p:nvPicPr>
          <p:cNvPr id="7" name="Picture 2" descr="http://buzzsouthafrica.com/wp-content/uploads/Namib-desert.jpg"/>
          <p:cNvPicPr/>
          <p:nvPr/>
        </p:nvPicPr>
        <p:blipFill>
          <a:blip r:embed="rId4"/>
          <a:stretch/>
        </p:blipFill>
        <p:spPr bwMode="auto">
          <a:xfrm>
            <a:off x="324000" y="2276640"/>
            <a:ext cx="3200400" cy="18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320400"/>
            <a:ext cx="7238880" cy="1893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/>
              <a:t/>
            </a:r>
            <a:br>
              <a:rPr/>
            </a:br>
            <a:r>
              <a:rPr lang="ru-RU" sz="3100" b="0" strike="noStrike" spc="-1">
                <a:solidFill>
                  <a:srgbClr val="244583"/>
                </a:solidFill>
                <a:latin typeface="Times New Roman"/>
                <a:ea typeface="Times New Roman"/>
              </a:rPr>
              <a:t>ЗАДАНИЕ 4 </a:t>
            </a:r>
            <a:r>
              <a:rPr/>
              <a:t/>
            </a:r>
            <a:br>
              <a:rPr/>
            </a:br>
            <a:r>
              <a:rPr lang="ru-RU" sz="2300" b="0" strike="noStrike" spc="-1">
                <a:solidFill>
                  <a:srgbClr val="9A3D01"/>
                </a:solidFill>
                <a:latin typeface="Times New Roman"/>
                <a:ea typeface="Times New Roman"/>
              </a:rPr>
              <a:t>В ЭТО ВРЕМЯ ПИСАТЕЛЬ КОРНЕЙ ЧУКОВСКИЙ НАШЕЛ В ЭНЦИКЛОПЕДИИ МАТЕРИАЛЫ ПРО ПРИРОДНЫЕ ОСОБЕННОСТИ ТЕРРИТОРИИ, ГДЕ ЖИВУТ БОЛЬНЫЕ ЖИВОТНЫЕ. ПОЗНАКОМЬТЕСЬ С ЭТИМИ МАТЕРИАЛАМИ:</a:t>
            </a:r>
            <a:endParaRPr lang="en-US" sz="23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b="1519"/>
          <a:stretch/>
        </p:blipFill>
        <p:spPr bwMode="auto">
          <a:xfrm>
            <a:off x="473040" y="2205000"/>
            <a:ext cx="8280360" cy="436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</p:sp>
      <p:pic>
        <p:nvPicPr>
          <p:cNvPr id="6" name="Picture 2" descr="C:\Users\ww\Desktop\НЕ УДАЛЯТЬ !\ФОТОГРАФИИ\фон презентаций\06.jpg"/>
          <p:cNvPicPr/>
          <p:nvPr/>
        </p:nvPicPr>
        <p:blipFill>
          <a:blip r:embed="rId2"/>
          <a:srcRect b="484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 bwMode="auto">
          <a:xfrm>
            <a:off x="2484360" y="765000"/>
            <a:ext cx="6048360" cy="375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Учебный  предмет </a:t>
            </a:r>
            <a:r>
              <a:rPr lang="ru-RU" sz="2400" b="1" strike="noStrike" spc="-1">
                <a:solidFill>
                  <a:srgbClr val="7030A0"/>
                </a:solidFill>
                <a:latin typeface="Calibri"/>
              </a:rPr>
              <a:t>“Математика”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предполагает формирование математических  счетных навыков, ознакомление с основами геометрии;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формирование навыка самостоятельного распознавания расположения предметов на плоскости ,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практическое умение ориентироваться во времени, умение решать задачи, сюжет которых связан с жизненными ситуациями.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6840" y="115560"/>
            <a:ext cx="7467480" cy="6010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3600" b="0" strike="noStrike" spc="-1">
                <a:solidFill>
                  <a:srgbClr val="244583"/>
                </a:solidFill>
                <a:latin typeface="Times New Roman"/>
                <a:ea typeface="Times New Roman"/>
              </a:rPr>
              <a:t>На основе материалов из энциклопедии помогите писателю правильно выбрать необходимую одежду и снаряжение для поездки. Обоснуйте ваш выбор.</a:t>
            </a:r>
            <a:endParaRPr lang="en-US" sz="36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3600" b="0" strike="noStrike" spc="-1">
                <a:solidFill>
                  <a:srgbClr val="244583"/>
                </a:solidFill>
                <a:latin typeface="Times New Roman"/>
                <a:ea typeface="Times New Roman"/>
              </a:rPr>
              <a:t>     Спрогнозируйте, какие трудности могут встретить доктор Айболит и Корней Чуковский по пути к тому месту, где живут больные животные.</a:t>
            </a:r>
            <a:endParaRPr lang="en-US" sz="36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endParaRPr lang="en-US" sz="36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785520" y="428400"/>
            <a:ext cx="3143160" cy="8888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300" b="0" strike="noStrike" spc="-1">
                <a:solidFill>
                  <a:srgbClr val="9A3D01"/>
                </a:solidFill>
                <a:latin typeface="Times New Roman"/>
                <a:ea typeface="Times New Roman"/>
              </a:rPr>
              <a:t>ЗАДАНИЕ 5</a:t>
            </a:r>
            <a:endParaRPr lang="en-US" sz="33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6840" y="1600200"/>
            <a:ext cx="7467480" cy="4873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graphicFrame>
        <p:nvGraphicFramePr>
          <p:cNvPr id="6" name="Table 3"/>
          <p:cNvGraphicFramePr>
            <a:graphicFrameLocks/>
          </p:cNvGraphicFramePr>
          <p:nvPr/>
        </p:nvGraphicFramePr>
        <p:xfrm>
          <a:off x="642960" y="1928880"/>
          <a:ext cx="7678800" cy="4700520"/>
        </p:xfrm>
        <a:graphic>
          <a:graphicData uri="http://schemas.openxmlformats.org/drawingml/2006/table">
            <a:tbl>
              <a:tblPr/>
              <a:tblGrid>
                <a:gridCol w="2403360"/>
                <a:gridCol w="2184480"/>
                <a:gridCol w="3090960"/>
              </a:tblGrid>
              <a:tr h="883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Вид транспорта 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Скорость км∕ч 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Грузоподъемность 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36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Акула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Волк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Гепард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Дельфин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Кит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Лошадь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Орел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Слон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48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64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56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54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190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30 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50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120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1300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210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49"/>
                        </a:spcBef>
                        <a:defRPr/>
                      </a:pPr>
                      <a:r>
                        <a:rPr lang="ru-RU" sz="2600" b="1" strike="noStrike" spc="-1">
                          <a:solidFill>
                            <a:srgbClr val="244583"/>
                          </a:solidFill>
                          <a:latin typeface="Times New Roman"/>
                          <a:ea typeface="Times New Roman"/>
                        </a:rPr>
                        <a:t>1400 </a:t>
                      </a:r>
                      <a:endParaRPr lang="en-US" sz="2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lnB w="576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Picture 2" descr="http://t3.gstatic.com/images?q=tbn:ANd9GcTny-i_lv-U7izVSbUR7rKLk_zOkZxr6fYYb7CmFAiZyPhtDZtacA"/>
          <p:cNvPicPr/>
          <p:nvPr/>
        </p:nvPicPr>
        <p:blipFill>
          <a:blip r:embed="rId2"/>
          <a:stretch/>
        </p:blipFill>
        <p:spPr bwMode="auto">
          <a:xfrm>
            <a:off x="5572080" y="0"/>
            <a:ext cx="2505240" cy="1819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2000160" y="285480"/>
            <a:ext cx="4910400" cy="7491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defRPr/>
            </a:pPr>
            <a:r>
              <a:rPr lang="ru-RU" sz="3000" b="0" i="1" strike="noStrike" spc="-1">
                <a:solidFill>
                  <a:srgbClr val="9A3D01"/>
                </a:solidFill>
                <a:latin typeface="Century Schoolbook"/>
              </a:rPr>
              <a:t>ЗАДАНИЕ </a:t>
            </a:r>
            <a:r>
              <a:rPr lang="ru-RU" sz="3000" b="0" i="1" strike="noStrike" spc="-1">
                <a:solidFill>
                  <a:srgbClr val="9A3D01"/>
                </a:solidFill>
                <a:latin typeface="Arial"/>
              </a:rPr>
              <a:t>6</a:t>
            </a:r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11456" r="9394"/>
          <a:stretch/>
        </p:blipFill>
        <p:spPr bwMode="auto">
          <a:xfrm>
            <a:off x="1357200" y="1285920"/>
            <a:ext cx="6143760" cy="5238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395280" y="333360"/>
            <a:ext cx="7238880" cy="6969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000" b="0" strike="noStrike" spc="-1">
                <a:solidFill>
                  <a:srgbClr val="9A3D01"/>
                </a:solidFill>
                <a:latin typeface="Times New Roman"/>
                <a:ea typeface="Times New Roman"/>
              </a:rPr>
              <a:t>ЗАДАНИЕ 7</a:t>
            </a:r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394920" y="1197000"/>
            <a:ext cx="7467480" cy="39607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/>
          </a:bodyPr>
          <a:lstStyle/>
          <a:p>
            <a:pPr algn="just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2400" b="0" i="1" strike="noStrike" spc="-1">
                <a:solidFill>
                  <a:srgbClr val="7030A0"/>
                </a:solidFill>
                <a:latin typeface="Century Schoolbook"/>
              </a:rPr>
              <a:t>          </a:t>
            </a:r>
            <a:r>
              <a:rPr lang="ru-RU" sz="2800" b="0" i="1" strike="noStrike" spc="-1">
                <a:solidFill>
                  <a:srgbClr val="244583"/>
                </a:solidFill>
                <a:latin typeface="Century Schoolbook"/>
              </a:rPr>
              <a:t>Самому больному тигрёнку Айболит решил дать весь полагающийся гоголь-моголь за один прием. Как отмерить нужное количество гоголя-моголя, если есть 3 пустых бочонка, в одном из которых помещается </a:t>
            </a: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2800" b="0" i="1" strike="noStrike" spc="-1">
                <a:solidFill>
                  <a:srgbClr val="244583"/>
                </a:solidFill>
                <a:latin typeface="Century Schoolbook"/>
              </a:rPr>
              <a:t>57 кг гоголя-моголя, </a:t>
            </a: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2800" b="0" i="1" strike="noStrike" spc="-1">
                <a:solidFill>
                  <a:srgbClr val="244583"/>
                </a:solidFill>
                <a:latin typeface="Century Schoolbook"/>
              </a:rPr>
              <a:t>в другом – 50 кг, </a:t>
            </a: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90000"/>
              </a:lnSpc>
              <a:spcBef>
                <a:spcPts val="598"/>
              </a:spcBef>
              <a:defRPr/>
            </a:pPr>
            <a:r>
              <a:rPr lang="ru-RU" sz="2800" b="0" i="1" strike="noStrike" spc="-1">
                <a:solidFill>
                  <a:srgbClr val="244583"/>
                </a:solidFill>
                <a:latin typeface="Century Schoolbook"/>
              </a:rPr>
              <a:t>а в третьем – 42 кг?</a:t>
            </a: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  <a:p>
            <a:pPr algn="just">
              <a:lnSpc>
                <a:spcPct val="90000"/>
              </a:lnSpc>
              <a:spcBef>
                <a:spcPts val="598"/>
              </a:spcBef>
              <a:defRPr/>
            </a:pP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6" name="Picture 2" descr="http://t2.gstatic.com/images?q=tbn:ANd9GcQW0TtvgcIchtwwEntO-FwXaL4VDDGMlcjUst_n5Sq7a2el6p2W_w"/>
          <p:cNvPicPr/>
          <p:nvPr/>
        </p:nvPicPr>
        <p:blipFill>
          <a:blip r:embed="rId2"/>
          <a:stretch/>
        </p:blipFill>
        <p:spPr bwMode="auto">
          <a:xfrm>
            <a:off x="4716360" y="4076640"/>
            <a:ext cx="2914920" cy="215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28760" y="500040"/>
            <a:ext cx="7238880" cy="167975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 lang="ru-RU" sz="3100" b="0" i="1" strike="noStrike" spc="-1">
                <a:solidFill>
                  <a:srgbClr val="9A3D01"/>
                </a:solidFill>
                <a:latin typeface="Century Schoolbook"/>
              </a:rPr>
              <a:t>ЗАДАНИЕ 8</a:t>
            </a:r>
            <a:r>
              <a:rPr/>
              <a:t/>
            </a:r>
            <a:br>
              <a:rPr/>
            </a:br>
            <a:r>
              <a:rPr lang="ru-RU" sz="2300" b="0" strike="noStrike" spc="-1">
                <a:solidFill>
                  <a:srgbClr val="244583"/>
                </a:solidFill>
                <a:latin typeface="Times New Roman"/>
                <a:ea typeface="Times New Roman"/>
              </a:rPr>
              <a:t>НА РИСУНКЕ ПОКАЗАНЫ ЧЕТЫРЕ ТЕНИ, ОТБРАСЫВАЕМЫЕ ШЕСТОМ В РАЗНОЕ ВРЕМЯ. ТЕНЬ 1 СООТВЕТСТВУЕТ 6 ЧАСАМ УТРА, ТЕНЬ 4 СООТВЕТСТВУЕТ 12 ЧАСАМ ДНЯ (ПОЛУДНЮ).</a:t>
            </a:r>
            <a:endParaRPr lang="en-US" sz="23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pic>
        <p:nvPicPr>
          <p:cNvPr id="5" name="Рисунок 13"/>
          <p:cNvPicPr/>
          <p:nvPr/>
        </p:nvPicPr>
        <p:blipFill>
          <a:blip r:embed="rId2"/>
          <a:stretch/>
        </p:blipFill>
        <p:spPr bwMode="auto">
          <a:xfrm>
            <a:off x="1258920" y="2154240"/>
            <a:ext cx="5813280" cy="4576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widt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width*sin(2.5*pi*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6840" y="333000"/>
            <a:ext cx="7467480" cy="5792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4000" b="0" strike="noStrike" spc="-1">
                <a:solidFill>
                  <a:srgbClr val="244583"/>
                </a:solidFill>
                <a:latin typeface="Times New Roman"/>
                <a:ea typeface="Times New Roman"/>
              </a:rPr>
              <a:t>В какое время дня тень от шеста будет занимать положение 2 и положение 3? Помогите друзьям соорудить эти часы. Подпишите время на рисунке на месте теней 2 и 3.</a:t>
            </a:r>
            <a:endParaRPr lang="en-US" sz="4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4000" b="0" strike="noStrike" spc="-1">
                <a:solidFill>
                  <a:srgbClr val="244583"/>
                </a:solidFill>
                <a:latin typeface="Times New Roman"/>
                <a:ea typeface="Times New Roman"/>
              </a:rPr>
              <a:t>     Почему вид тени различен в течение дня?</a:t>
            </a:r>
            <a:endParaRPr lang="en-US" sz="4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endParaRPr lang="en-US" sz="40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320760"/>
            <a:ext cx="7238880" cy="87624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000" b="0" strike="noStrike" spc="-1">
                <a:solidFill>
                  <a:srgbClr val="9A3D01"/>
                </a:solidFill>
                <a:latin typeface="Times New Roman"/>
                <a:ea typeface="Times New Roman"/>
              </a:rPr>
              <a:t>ЗАДАНИЕ 9</a:t>
            </a:r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1857240" y="1197000"/>
            <a:ext cx="6786720" cy="49291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272880" indent="-272880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800" b="0" strike="noStrike" spc="-1">
                <a:solidFill>
                  <a:srgbClr val="244583"/>
                </a:solidFill>
                <a:latin typeface="Century Schoolbook"/>
              </a:rPr>
              <a:t>По возвращении из поездки доктор Айболит и писатель Корней Чуковский решили подготовить иллюстрированный рассказ о своем путешествии для журнала «Мир вокруг нас». Писатель, естественно, взялся за перо, а доктор вспомнил, что в молодости он неплохо рисовал. Представьте себя в роли доктора Айболита и писателя Корнея Чуковского и выполните их работу. Придумайте название рассказа и запишите его. Рисунки можно сделать на отдельных листах.</a:t>
            </a: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  <a:defRPr/>
            </a:pPr>
            <a:endParaRPr lang="en-US" sz="2800" b="0" strike="noStrike" spc="-1">
              <a:solidFill>
                <a:srgbClr val="000000"/>
              </a:solidFill>
              <a:latin typeface="Century Schoolbook"/>
            </a:endParaRPr>
          </a:p>
        </p:txBody>
      </p:sp>
      <p:pic>
        <p:nvPicPr>
          <p:cNvPr id="6" name="Picture 2" descr="http://t2.gstatic.com/images?q=tbn:ANd9GcQGW0geH8JzPRR1lumZ2pA5PTo2tpOx0Pm8w24kqy5ZNgHDMW9D"/>
          <p:cNvPicPr/>
          <p:nvPr/>
        </p:nvPicPr>
        <p:blipFill>
          <a:blip r:embed="rId2"/>
          <a:stretch/>
        </p:blipFill>
        <p:spPr bwMode="auto">
          <a:xfrm>
            <a:off x="0" y="214200"/>
            <a:ext cx="1962000" cy="233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320760"/>
            <a:ext cx="7238880" cy="9475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000" b="0" strike="noStrike" spc="-1">
                <a:solidFill>
                  <a:srgbClr val="9A3D01"/>
                </a:solidFill>
                <a:latin typeface="Times New Roman"/>
                <a:ea typeface="Times New Roman"/>
              </a:rPr>
              <a:t>ЗАДАНИЕ 10</a:t>
            </a:r>
            <a:endParaRPr lang="en-US" sz="30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6840" y="1268280"/>
            <a:ext cx="7467480" cy="48578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500"/>
          </a:bodyPr>
          <a:lstStyle/>
          <a:p>
            <a:pPr marL="272880" indent="-272880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 2"/>
              <a:buChar char=""/>
              <a:defRPr/>
            </a:pPr>
            <a:r>
              <a:rPr lang="ru-RU" sz="3200" b="0" i="1" strike="noStrike" spc="-1">
                <a:solidFill>
                  <a:srgbClr val="244583"/>
                </a:solidFill>
                <a:latin typeface="Century Schoolbook"/>
              </a:rPr>
              <a:t>Часть детей описывают в своем рассказе, иллюстрируют с помощью рисунков, все приключения, которые произошли с доктором Айболитом при выполнении всех предыдущих заданий. Другие описывают то, что этой группе пришло в голову по поводу данного задания. Эти дети каждое задание выполняют как отдельное, не связывая его с другими.</a:t>
            </a:r>
            <a:endParaRPr lang="en-US" sz="32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8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 2"/>
              <a:buChar char=""/>
              <a:defRPr/>
            </a:pPr>
            <a:endParaRPr lang="en-US" sz="32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6840" y="274320"/>
            <a:ext cx="746748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defRPr/>
            </a:pPr>
            <a:r>
              <a:rPr lang="ru-RU" sz="3200" b="1" strike="noStrike" spc="-1">
                <a:solidFill>
                  <a:srgbClr val="7030A0"/>
                </a:solidFill>
                <a:latin typeface="Century Schoolbook"/>
              </a:rPr>
              <a:t>ЧТО НЕОБХОДИМО УЧИТЫВАТЬ ПРИ ОРГАНИЗАЦИИ ТАКИХ ЗАДАЧ? </a:t>
            </a:r>
            <a:endParaRPr lang="en-US" sz="32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6840" y="1600200"/>
            <a:ext cx="7467480" cy="487368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1. Психологическую совместимость участников группы. </a:t>
            </a:r>
            <a:endParaRPr lang="en-US" sz="2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2. Продумывать индивидуальные задания ученикам, которые не могут работать в группе, но так, чтобы их работа была направлена на конечный результат группы. </a:t>
            </a:r>
            <a:endParaRPr lang="en-US" sz="2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3. Формировать группы не более 4 человек, чтобы у каждого человека была своя роль. </a:t>
            </a:r>
            <a:endParaRPr lang="en-US" sz="2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4. Необходимы листы самооценки, которые позволяют ребенку оценить свою деятельность и деятельность своих товарищей. </a:t>
            </a:r>
            <a:endParaRPr lang="en-US" sz="2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5. Рефлексию деятельности. </a:t>
            </a:r>
            <a:endParaRPr lang="en-US" sz="2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6. Применение полученных знаний и способов деятельности в жизненных ситуациях. </a:t>
            </a:r>
            <a:endParaRPr lang="en-US" sz="2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en-US" sz="2000" b="1" u="sng" strike="noStrike" spc="-1">
                <a:solidFill>
                  <a:srgbClr val="D2611C"/>
                </a:solidFill>
                <a:latin typeface="Times New Roman"/>
                <a:hlinkClick r:id="" tooltip="file:///%D0%A1%D0%B1%D0%BE%D1%80%D0%BD%D0%B8%D0%BA.%20%D0%9F%D1%80%D0%BE%D0%B5%D0%BA%D1%82%D0%BD%D1%8B%D0%B5%20%D0%B7%D0%B0%D0%B4%D0%B0%D1%87%D0%B8%20%D0%B2%20%D0%BD%D0%B0%D1%87%20%D1%88%D0%BA%D0%BE%D0%BB%D0%B5.pdf"/>
              </a:rPr>
              <a:t>Поездка на дачу (стр. 55)</a:t>
            </a:r>
            <a:endParaRPr lang="en-US" sz="2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10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endParaRPr lang="en-US" sz="20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6840" y="274320"/>
            <a:ext cx="746748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800" b="1" strike="noStrike" spc="-1">
                <a:solidFill>
                  <a:srgbClr val="7030A0"/>
                </a:solidFill>
                <a:latin typeface="Times New Roman"/>
              </a:rPr>
              <a:t>КАКИЕ МЕТАПРЕДПЕТНЫЕ УМЕНИЯ ФОРМИРУЮТСЯ ПРИ РЕШЕНИИ ПРОЕКТНОЙ ЗАДАЧИ? </a:t>
            </a:r>
            <a:endParaRPr lang="en-US" sz="28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6840" y="1600200"/>
            <a:ext cx="7467480" cy="48736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/>
          </a:bodyPr>
          <a:lstStyle/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000" b="1" strike="noStrike" spc="-1">
                <a:solidFill>
                  <a:srgbClr val="F6800A"/>
                </a:solidFill>
                <a:latin typeface="Century Schoolbook"/>
              </a:rPr>
              <a:t>Регулятивные: </a:t>
            </a:r>
            <a:r>
              <a:rPr lang="ru-RU" sz="2000" b="1" strike="noStrike" spc="-1">
                <a:solidFill>
                  <a:srgbClr val="000000"/>
                </a:solidFill>
                <a:latin typeface="Century Schoolbook"/>
              </a:rPr>
              <a:t>планирование, прогнозирование, саморегуляция, рефлексия, коррекция и оценка </a:t>
            </a:r>
            <a:endParaRPr lang="en-US" sz="2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000" b="1" strike="noStrike" spc="-1">
                <a:solidFill>
                  <a:srgbClr val="FC8004"/>
                </a:solidFill>
                <a:latin typeface="Century Schoolbook"/>
              </a:rPr>
              <a:t>Коммуникативные: </a:t>
            </a:r>
            <a:r>
              <a:rPr lang="ru-RU" sz="2000" b="1" strike="noStrike" spc="-1">
                <a:solidFill>
                  <a:srgbClr val="000000"/>
                </a:solidFill>
                <a:latin typeface="Century Schoolbook"/>
              </a:rPr>
              <a:t>умение работать в малой возрастной группе: адекватно распределять работу между членами группы, осуществлять взаимопомощь и взаимоконтроль, выслушивать мнение участников и принимать единое решение, выступать перед аудиторией. </a:t>
            </a:r>
            <a:endParaRPr lang="en-US" sz="20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000" b="1" strike="noStrike" spc="-1">
                <a:solidFill>
                  <a:srgbClr val="F6800A"/>
                </a:solidFill>
                <a:latin typeface="Century Schoolbook"/>
              </a:rPr>
              <a:t>Познавательные: </a:t>
            </a:r>
            <a:r>
              <a:rPr lang="ru-RU" sz="2000" b="1" strike="noStrike" spc="-1">
                <a:solidFill>
                  <a:srgbClr val="000000"/>
                </a:solidFill>
                <a:latin typeface="Century Schoolbook"/>
              </a:rPr>
              <a:t>работа с информацией: научно – познавательный текст, диаграммы, графики; умение выделять существенную информацию, зашумлённую несущественной; составлять тексты в устной и письменной форме. Анализ, моделирование и синтез.</a:t>
            </a:r>
            <a:endParaRPr lang="en-US" sz="20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1676160" y="0"/>
            <a:ext cx="7467480" cy="27432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b">
            <a:noAutofit/>
          </a:bodyPr>
          <a:lstStyle/>
          <a:p>
            <a:pPr algn="ctr">
              <a:defRPr/>
            </a:pPr>
            <a:r>
              <a:rPr lang="ru-RU" sz="2400" b="0" strike="noStrike" spc="-1">
                <a:solidFill>
                  <a:srgbClr val="7030A0"/>
                </a:solidFill>
                <a:latin typeface="Calibri"/>
              </a:rPr>
              <a:t>     </a:t>
            </a:r>
            <a:r>
              <a:rPr lang="ru-RU" sz="2400" b="1" strike="noStrike" spc="-1">
                <a:solidFill>
                  <a:srgbClr val="7030A0"/>
                </a:solidFill>
                <a:latin typeface="Calibri"/>
              </a:rPr>
              <a:t>Математическая грамотность определяется как «сочетание математических знаний, умений, опыта и способностей человека», обеспечивающих успешное решение различных проблем, требующих использования математики.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1980720" y="3048120"/>
            <a:ext cx="7162920" cy="259056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>
            <a:normAutofit fontScale="91500" lnSpcReduction="10000"/>
          </a:bodyPr>
          <a:lstStyle/>
          <a:p>
            <a:pPr marL="230040" indent="-230040">
              <a:lnSpc>
                <a:spcPct val="90000"/>
              </a:lnSpc>
              <a:spcBef>
                <a:spcPts val="697"/>
              </a:spcBef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     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230040" indent="-230040">
              <a:lnSpc>
                <a:spcPct val="90000"/>
              </a:lnSpc>
              <a:spcBef>
                <a:spcPts val="697"/>
              </a:spcBef>
              <a:defRPr/>
            </a:pPr>
            <a:r>
              <a:rPr lang="ru-RU" sz="2800" b="1" strike="noStrike" spc="-1">
                <a:solidFill>
                  <a:srgbClr val="FFFFFF"/>
                </a:solidFill>
                <a:latin typeface="Calibri"/>
              </a:rPr>
              <a:t>        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Общие умения, включают: математическое мышление, математическую аргументацию, постановку и решение математической проблемы, математическое моделирование, использование различных математических языков, коммуникативные умения.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/>
          <p:nvPr/>
        </p:nvPicPr>
        <p:blipFill>
          <a:blip r:embed="rId2"/>
          <a:stretch/>
        </p:blipFill>
        <p:spPr bwMode="auto">
          <a:xfrm>
            <a:off x="228600" y="152280"/>
            <a:ext cx="1127160" cy="116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6840" y="274320"/>
            <a:ext cx="746748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200" b="1" strike="noStrike" spc="-1">
                <a:solidFill>
                  <a:srgbClr val="7030A0"/>
                </a:solidFill>
                <a:latin typeface="Times New Roman"/>
              </a:rPr>
              <a:t>КРИТЕРИИ РЕЗУЛЬТАТИВНОСТИ ПРОЕКТНОЙ ЗАДАЧИ. </a:t>
            </a:r>
            <a:endParaRPr lang="en-US" sz="3200" b="0" strike="noStrike" spc="-1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6840" y="1600200"/>
            <a:ext cx="7467480" cy="48736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272880" indent="-272880">
              <a:lnSpc>
                <a:spcPct val="9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9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1. Детям должно быть интересно, любопытно! 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9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2. Дается описание ситуации (житейской, вымышленной, фантастической...). 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9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3. В описании ситуации спрятаны цель, условие задачи и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часть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данных. 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9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4. Четко представлен продукт. 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9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5. Прослеживается логика: цель – условие – задания – результат - продукт. 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9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6. К результату направляет задание или система заданий. 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9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7. Результат решения используется для создания продукта</a:t>
            </a: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  <a:p>
            <a:pPr marL="272880" indent="-272880">
              <a:lnSpc>
                <a:spcPct val="90000"/>
              </a:lnSpc>
              <a:spcBef>
                <a:spcPts val="598"/>
              </a:spcBef>
              <a:buClr>
                <a:srgbClr val="FE8637"/>
              </a:buClr>
              <a:buSzPct val="70000"/>
              <a:buFont typeface="Wingdings"/>
              <a:buChar char=""/>
              <a:defRPr/>
            </a:pPr>
            <a:endParaRPr lang="en-US" sz="2400" b="0" strike="noStrike" spc="-1">
              <a:solidFill>
                <a:srgbClr val="000000"/>
              </a:solidFill>
              <a:latin typeface="Century School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/>
          <p:nvPr/>
        </p:nvPicPr>
        <p:blipFill>
          <a:blip r:embed="rId2"/>
          <a:stretch/>
        </p:blipFill>
        <p:spPr bwMode="auto">
          <a:xfrm>
            <a:off x="1428840" y="1087560"/>
            <a:ext cx="6603840" cy="522756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 bwMode="auto">
          <a:xfrm>
            <a:off x="214200" y="1071720"/>
            <a:ext cx="3892680" cy="19285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4E67C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Monotype Corsiva"/>
              </a:rPr>
              <a:t>Формируется позитивная самооценка, самоуважение; устанавливается связь между целью учебной   деятельности и её мотивом.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 bwMode="auto">
          <a:xfrm>
            <a:off x="4857840" y="4857840"/>
            <a:ext cx="4011480" cy="17859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4E67C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457200" algn="just">
              <a:lnSpc>
                <a:spcPct val="100000"/>
              </a:lnSpc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Monotype Corsiva"/>
                <a:ea typeface="Times New Roman"/>
              </a:rPr>
              <a:t>Отражают способность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457200" algn="just">
              <a:lnSpc>
                <a:spcPct val="100000"/>
              </a:lnSpc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Monotype Corsiva"/>
                <a:ea typeface="Times New Roman"/>
              </a:rPr>
              <a:t>обучающегося строить учебно – познавательную деятельность, учитывая все ее компоненты (цель, мотив, прогноз, средства, контроль, оценка)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3"/>
          <p:cNvSpPr/>
          <p:nvPr/>
        </p:nvSpPr>
        <p:spPr bwMode="auto">
          <a:xfrm>
            <a:off x="382680" y="4929120"/>
            <a:ext cx="4260600" cy="1714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4E67C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Monotype Corsiva"/>
              </a:rPr>
              <a:t>Отработка у учащихся действий, специфических для математики общеучебных  и логических.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Monotype Corsiva"/>
              </a:rPr>
              <a:t>Регулярное использование проектных задач способствует повышению познавательного интереса учащихся.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4"/>
          <p:cNvSpPr/>
          <p:nvPr/>
        </p:nvSpPr>
        <p:spPr bwMode="auto">
          <a:xfrm>
            <a:off x="4286160" y="1071720"/>
            <a:ext cx="4462560" cy="20016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4E67C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 b="1" strike="noStrike" spc="-1">
                <a:solidFill>
                  <a:srgbClr val="000000"/>
                </a:solidFill>
                <a:latin typeface="Monotype Corsiva"/>
              </a:rPr>
              <a:t>Способствует воспитанию чувства ответственности, формированию умений общаться, договариваться, чутко относится к сверстникам. 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ustomShape 5"/>
          <p:cNvSpPr/>
          <p:nvPr/>
        </p:nvSpPr>
        <p:spPr bwMode="auto">
          <a:xfrm>
            <a:off x="2214720" y="500040"/>
            <a:ext cx="3713040" cy="336600"/>
          </a:xfrm>
          <a:prstGeom prst="bracketPair">
            <a:avLst>
              <a:gd name="adj" fmla="val 10861"/>
            </a:avLst>
          </a:prstGeom>
          <a:noFill/>
          <a:ln w="12600">
            <a:solidFill>
              <a:srgbClr val="4F81BD"/>
            </a:solidFill>
            <a:miter/>
          </a:ln>
          <a:effectLst>
            <a:outerShdw dist="153753" dir="2700000">
              <a:srgbClr val="80808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6"/>
          <p:cNvSpPr/>
          <p:nvPr/>
        </p:nvSpPr>
        <p:spPr bwMode="auto">
          <a:xfrm>
            <a:off x="387360" y="237960"/>
            <a:ext cx="8572320" cy="9471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Lucida Sans Unicode"/>
              </a:rPr>
              <a:t>       </a:t>
            </a:r>
            <a:r>
              <a:rPr lang="ru-RU" sz="28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Формирование УУД через организацию проектных форм.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500040" y="642960"/>
            <a:ext cx="7958160" cy="4857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defRPr/>
            </a:pPr>
            <a:r>
              <a:rPr/>
              <a:t/>
            </a:r>
            <a:br>
              <a:rPr/>
            </a:br>
            <a:r>
              <a:rPr lang="ru-RU" sz="4000" b="1" strike="noStrike" spc="-1">
                <a:solidFill>
                  <a:srgbClr val="1F497D"/>
                </a:solidFill>
                <a:latin typeface="Calibri"/>
              </a:rPr>
              <a:t>Формирование</a:t>
            </a:r>
            <a:r>
              <a:rPr lang="ru-RU" sz="4000" b="1" strike="noStrike" spc="-1">
                <a:solidFill>
                  <a:srgbClr val="376092"/>
                </a:solidFill>
                <a:latin typeface="Calibri"/>
              </a:rPr>
              <a:t> функциональной (математической) грамотности на занятиях внеурочной деятельности</a:t>
            </a:r>
            <a:r>
              <a:rPr/>
              <a:t/>
            </a:r>
            <a:br>
              <a:rPr/>
            </a:br>
            <a:r>
              <a:rPr lang="ru-RU" sz="4000" b="1" strike="noStrike" spc="-1">
                <a:solidFill>
                  <a:srgbClr val="376092"/>
                </a:solidFill>
                <a:latin typeface="Calibri"/>
              </a:rPr>
              <a:t>в начальных классах</a:t>
            </a: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1071720" y="4571640"/>
            <a:ext cx="6400800" cy="1305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ts val="799"/>
              </a:spcBef>
              <a:defRPr/>
            </a:pPr>
            <a:r>
              <a:rPr lang="ru-RU" sz="3200" b="0" u="sng" strike="noStrike" spc="-1">
                <a:solidFill>
                  <a:srgbClr val="0000FF"/>
                </a:solidFill>
                <a:latin typeface="Calibri"/>
                <a:hlinkClick r:id="" tooltip="file:///%D0%9F%D0%BE%D1%81%D0%BE%D0%B1%D0%B8%D0%B5.%20%D0%A0%D0%B0%D0%B7%D0%B2%D0%B8%D1%82%D0%B8%D0%B5%20%D0%A4%D0%93%20%D0%BD%D0%B0%20%D1%83%D1%80%D0%BE%D0%BA%D0%B0%D1%85%20%D0%BC%D0%B0%D1%82%D0%B5%D0%BC%D0%B0%D1%82%D0%B8%D0%BA%D0%B8.docx"/>
              </a:rPr>
              <a:t>«Занимательная математика»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CustomShape 3"/>
          <p:cNvSpPr/>
          <p:nvPr/>
        </p:nvSpPr>
        <p:spPr bwMode="auto">
          <a:xfrm>
            <a:off x="3898800" y="6832440"/>
            <a:ext cx="46080" cy="46080"/>
          </a:xfrm>
          <a:custGeom>
            <a:avLst/>
            <a:gdLst/>
            <a:ahLst/>
            <a:cxnLst/>
            <a:rect l="0" t="0" r="r" b="b"/>
            <a:pathLst>
              <a:path w="130" h="130" extrusionOk="0">
                <a:moveTo>
                  <a:pt x="21" y="129"/>
                </a:moveTo>
                <a:cubicBezTo>
                  <a:pt x="10" y="129"/>
                  <a:pt x="0" y="119"/>
                  <a:pt x="0" y="108"/>
                </a:cubicBezTo>
                <a:lnTo>
                  <a:pt x="0" y="22"/>
                </a:lnTo>
                <a:cubicBezTo>
                  <a:pt x="0" y="11"/>
                  <a:pt x="10" y="0"/>
                  <a:pt x="21" y="0"/>
                </a:cubicBezTo>
                <a:lnTo>
                  <a:pt x="107" y="0"/>
                </a:lnTo>
                <a:cubicBezTo>
                  <a:pt x="118" y="0"/>
                  <a:pt x="129" y="11"/>
                  <a:pt x="129" y="22"/>
                </a:cubicBezTo>
                <a:lnTo>
                  <a:pt x="129" y="108"/>
                </a:lnTo>
                <a:cubicBezTo>
                  <a:pt x="129" y="119"/>
                  <a:pt x="118" y="129"/>
                  <a:pt x="107" y="129"/>
                </a:cubicBezTo>
                <a:lnTo>
                  <a:pt x="21" y="129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1F1F1"/>
              </a:gs>
            </a:gsLst>
            <a:lin ang="5400000" scaled="1"/>
          </a:gradFill>
          <a:ln w="12600">
            <a:solidFill>
              <a:srgbClr val="3333C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-403560" y="547200"/>
            <a:ext cx="9792720" cy="509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4000" b="0" i="1" strike="noStrike" spc="-1">
                <a:solidFill>
                  <a:srgbClr val="002060"/>
                </a:solidFill>
                <a:latin typeface="Calibri"/>
                <a:ea typeface="Times New Roman"/>
              </a:rPr>
              <a:t>То, что дети могут сделать 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4000" b="0" i="1" strike="noStrike" spc="-1">
                <a:solidFill>
                  <a:srgbClr val="002060"/>
                </a:solidFill>
                <a:latin typeface="Calibri"/>
                <a:ea typeface="Times New Roman"/>
              </a:rPr>
              <a:t>             вместе сегодня, 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4000" b="0" i="1" strike="noStrike" spc="-1">
                <a:solidFill>
                  <a:srgbClr val="002060"/>
                </a:solidFill>
                <a:latin typeface="Calibri"/>
                <a:ea typeface="Times New Roman"/>
              </a:rPr>
              <a:t>завтра каждый из них сможет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4000" b="0" i="1" strike="noStrike" spc="-1">
                <a:solidFill>
                  <a:srgbClr val="002060"/>
                </a:solidFill>
                <a:latin typeface="Calibri"/>
                <a:ea typeface="Times New Roman"/>
              </a:rPr>
              <a:t>   сделать самостоятельно.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                              Л. Выготский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i="1" strike="noStrike" spc="-1">
                <a:solidFill>
                  <a:srgbClr val="353535"/>
                </a:solidFill>
                <a:latin typeface="inherit"/>
                <a:ea typeface="Times New Roman"/>
              </a:rPr>
              <a:t>Боксеру ставят удар, певцу – голос.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i="1" strike="noStrike" spc="-1">
                <a:solidFill>
                  <a:srgbClr val="353535"/>
                </a:solidFill>
                <a:latin typeface="inherit"/>
                <a:ea typeface="Times New Roman"/>
              </a:rPr>
              <a:t>Наша задача – научиться ставить сильное мышление.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 bwMode="auto">
          <a:xfrm>
            <a:off x="1219320" y="1143000"/>
            <a:ext cx="7467480" cy="541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rmAutofit/>
          </a:bodyPr>
          <a:lstStyle/>
          <a:p>
            <a:pPr marL="342720" indent="-342720">
              <a:lnSpc>
                <a:spcPct val="90000"/>
              </a:lnSpc>
              <a:spcBef>
                <a:spcPts val="573"/>
              </a:spcBef>
              <a:defRPr/>
            </a:pPr>
            <a:r>
              <a:rPr lang="ru-RU" sz="2300" b="1" strike="noStrike" spc="-1">
                <a:solidFill>
                  <a:srgbClr val="FFFFFF"/>
                </a:solidFill>
                <a:latin typeface="Times New Roman"/>
              </a:rPr>
              <a:t>	</a:t>
            </a:r>
            <a:r>
              <a:rPr lang="ru-RU" sz="2300" b="1" strike="noStrike" spc="-1">
                <a:solidFill>
                  <a:srgbClr val="EEECE1"/>
                </a:solidFill>
                <a:latin typeface="Times New Roman"/>
              </a:rPr>
              <a:t>-</a:t>
            </a:r>
            <a:r>
              <a:rPr lang="ru-RU" sz="2300" b="1" strike="noStrike" spc="-1">
                <a:solidFill>
                  <a:srgbClr val="FF9933"/>
                </a:solidFill>
                <a:latin typeface="Times New Roman"/>
              </a:rPr>
              <a:t> </a:t>
            </a:r>
            <a:r>
              <a:rPr lang="ru-RU" sz="2300" b="1" i="1" strike="noStrike" spc="-1">
                <a:solidFill>
                  <a:srgbClr val="7030A0"/>
                </a:solidFill>
                <a:latin typeface="Times New Roman"/>
              </a:rPr>
              <a:t>Пространство и форма </a:t>
            </a:r>
            <a:r>
              <a:rPr lang="ru-RU" sz="2300" b="1" strike="noStrike" spc="-1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2300" b="1" strike="noStrike" spc="-1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2300" b="1" strike="noStrike" spc="-1">
                <a:solidFill>
                  <a:srgbClr val="000000"/>
                </a:solidFill>
                <a:latin typeface="Times New Roman"/>
              </a:rPr>
              <a:t>это вопросы, относящиеся к пространственным и плоским геометрическим формам и отношениям.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73"/>
              </a:spcBef>
              <a:defRPr/>
            </a:pPr>
            <a:r>
              <a:rPr lang="ru-RU" sz="2300" b="1" strike="noStrike" spc="-1">
                <a:solidFill>
                  <a:srgbClr val="000000"/>
                </a:solidFill>
                <a:latin typeface="Times New Roman"/>
              </a:rPr>
              <a:t>    </a:t>
            </a:r>
            <a:r>
              <a:rPr lang="ru-RU" sz="2300" b="1" strike="noStrike" spc="-1">
                <a:solidFill>
                  <a:srgbClr val="EEECE1"/>
                </a:solidFill>
                <a:latin typeface="Times New Roman"/>
              </a:rPr>
              <a:t>- </a:t>
            </a:r>
            <a:r>
              <a:rPr lang="ru-RU" sz="2300" b="1" i="1" strike="noStrike" spc="-1">
                <a:solidFill>
                  <a:srgbClr val="7030A0"/>
                </a:solidFill>
                <a:latin typeface="Times New Roman"/>
              </a:rPr>
              <a:t>Изменение и отношения</a:t>
            </a:r>
            <a:r>
              <a:rPr lang="ru-RU" sz="2300" b="1" strike="noStrike" spc="-1">
                <a:solidFill>
                  <a:srgbClr val="7030A0"/>
                </a:solidFill>
                <a:latin typeface="Times New Roman"/>
              </a:rPr>
              <a:t> </a:t>
            </a:r>
            <a:r>
              <a:rPr lang="ru-RU" sz="2300" b="1" strike="noStrike" spc="-1">
                <a:solidFill>
                  <a:srgbClr val="000000"/>
                </a:solidFill>
                <a:latin typeface="Times New Roman"/>
              </a:rPr>
              <a:t>– вопросы, связанные с математическим описанием различных процессов, </a:t>
            </a:r>
            <a:r>
              <a:rPr lang="ru-RU" sz="2300" b="0" strike="noStrike" spc="-1">
                <a:solidFill>
                  <a:srgbClr val="000000"/>
                </a:solidFill>
                <a:latin typeface="Times New Roman"/>
              </a:rPr>
              <a:t>с зависимостями между переменными, в том числе функциональными.</a:t>
            </a:r>
            <a:r>
              <a:rPr lang="ru-RU" sz="2300" b="1" strike="noStrike" spc="-1">
                <a:solidFill>
                  <a:srgbClr val="000000"/>
                </a:solidFill>
                <a:latin typeface="Times New Roman"/>
              </a:rPr>
              <a:t> Этот материал в основном относится к алгебре.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73"/>
              </a:spcBef>
              <a:defRPr/>
            </a:pPr>
            <a:r>
              <a:rPr lang="ru-RU" sz="2300" b="1" strike="noStrike" spc="-1">
                <a:solidFill>
                  <a:srgbClr val="000000"/>
                </a:solidFill>
                <a:latin typeface="Times New Roman"/>
              </a:rPr>
              <a:t>    - </a:t>
            </a:r>
            <a:r>
              <a:rPr lang="ru-RU" sz="2300" b="1" i="1" strike="noStrike" spc="-1">
                <a:solidFill>
                  <a:srgbClr val="7030A0"/>
                </a:solidFill>
                <a:latin typeface="Times New Roman"/>
              </a:rPr>
              <a:t>Количество</a:t>
            </a:r>
            <a:r>
              <a:rPr lang="ru-RU" sz="2300" b="1" strike="noStrike" spc="-1">
                <a:solidFill>
                  <a:srgbClr val="7030A0"/>
                </a:solidFill>
                <a:latin typeface="Times New Roman"/>
              </a:rPr>
              <a:t> </a:t>
            </a:r>
            <a:r>
              <a:rPr lang="ru-RU" sz="2300" b="1" strike="noStrike" spc="-1">
                <a:solidFill>
                  <a:srgbClr val="000000"/>
                </a:solidFill>
                <a:latin typeface="Times New Roman"/>
              </a:rPr>
              <a:t>– эта область включает вопросы, связанные с числами; в программах по математике этот материал чаще всего относится к арифметике.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573"/>
              </a:spcBef>
              <a:defRPr/>
            </a:pPr>
            <a:r>
              <a:rPr lang="ru-RU" sz="2300" b="1" strike="noStrike" spc="-1">
                <a:solidFill>
                  <a:srgbClr val="000000"/>
                </a:solidFill>
                <a:latin typeface="Times New Roman"/>
              </a:rPr>
              <a:t>    - </a:t>
            </a:r>
            <a:r>
              <a:rPr lang="ru-RU" sz="2300" b="1" i="1" strike="noStrike" spc="-1">
                <a:solidFill>
                  <a:srgbClr val="7030A0"/>
                </a:solidFill>
                <a:latin typeface="Times New Roman"/>
              </a:rPr>
              <a:t>Неопределенность</a:t>
            </a:r>
            <a:r>
              <a:rPr lang="ru-RU" sz="2300" b="1" strike="noStrike" spc="-1">
                <a:solidFill>
                  <a:srgbClr val="7030A0"/>
                </a:solidFill>
                <a:latin typeface="Times New Roman"/>
              </a:rPr>
              <a:t> </a:t>
            </a:r>
            <a:r>
              <a:rPr lang="ru-RU" sz="2300" b="1" strike="noStrike" spc="-1">
                <a:solidFill>
                  <a:srgbClr val="000000"/>
                </a:solidFill>
                <a:latin typeface="Times New Roman"/>
              </a:rPr>
              <a:t>– включает в себя вероятностные и статистические явления и зависимости, которые являются предметом изучения разделов статистики и вероятности. </a:t>
            </a:r>
            <a:endParaRPr lang="en-US" sz="2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3124080" y="152280"/>
            <a:ext cx="6019920" cy="9144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b">
            <a:noAutofit/>
          </a:bodyPr>
          <a:lstStyle/>
          <a:p>
            <a:pPr algn="ctr">
              <a:defRPr/>
            </a:pPr>
            <a:r>
              <a:rPr lang="ru-RU" sz="2400" b="0" strike="noStrike" spc="-1">
                <a:solidFill>
                  <a:srgbClr val="7030A0"/>
                </a:solidFill>
                <a:latin typeface="Calibri"/>
              </a:rPr>
              <a:t>Четыре </a:t>
            </a:r>
            <a:r>
              <a:rPr lang="ru-RU" sz="2400" b="0" i="1" strike="noStrike" spc="-1">
                <a:solidFill>
                  <a:srgbClr val="7030A0"/>
                </a:solidFill>
                <a:latin typeface="Calibri"/>
              </a:rPr>
              <a:t>содержательных области математической грамотности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4"/>
          <p:cNvPicPr/>
          <p:nvPr/>
        </p:nvPicPr>
        <p:blipFill>
          <a:blip r:embed="rId2"/>
          <a:stretch/>
        </p:blipFill>
        <p:spPr bwMode="auto">
          <a:xfrm>
            <a:off x="228600" y="152280"/>
            <a:ext cx="1127160" cy="116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2362320" y="-16200"/>
            <a:ext cx="6781680" cy="132228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b">
            <a:noAutofit/>
          </a:bodyPr>
          <a:lstStyle/>
          <a:p>
            <a:pPr algn="ctr">
              <a:defRPr/>
            </a:pP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/>
              <a:t/>
            </a:r>
            <a:br>
              <a:rPr/>
            </a:br>
            <a:r>
              <a:rPr lang="ru-RU" sz="3200" b="0" strike="noStrike" spc="-1">
                <a:solidFill>
                  <a:srgbClr val="7030A0"/>
                </a:solidFill>
                <a:latin typeface="Calibri"/>
              </a:rPr>
              <a:t>УРОВНИ МАТЕМАТИЧЕСКОЙ КОМПЕТЕНЦИИ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5" name="Table 2"/>
          <p:cNvGraphicFramePr>
            <a:graphicFrameLocks/>
          </p:cNvGraphicFramePr>
          <p:nvPr/>
        </p:nvGraphicFramePr>
        <p:xfrm>
          <a:off x="152280" y="1676520"/>
          <a:ext cx="8807400" cy="4678200"/>
        </p:xfrm>
        <a:graphic>
          <a:graphicData uri="http://schemas.openxmlformats.org/drawingml/2006/table">
            <a:tbl>
              <a:tblPr/>
              <a:tblGrid>
                <a:gridCol w="3162240"/>
                <a:gridCol w="218880"/>
                <a:gridCol w="2661840"/>
                <a:gridCol w="218880"/>
                <a:gridCol w="2545560"/>
              </a:tblGrid>
              <a:tr h="747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3"/>
                        </a:spcBef>
                        <a:defRPr/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ПЕРВЫЙ УРОВЕНЬ </a:t>
                      </a:r>
                      <a:r>
                        <a:rPr lang="ru-RU" sz="1900" b="1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«ВОСПРОИЗВЕДЕНИЕ»</a:t>
                      </a:r>
                      <a:endParaRPr lang="en-US" sz="1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T w="5760" algn="ctr">
                      <a:solidFill>
                        <a:srgbClr val="000000"/>
                      </a:solidFill>
                    </a:lnT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3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ВТОРОЙ УРОВЕНЬ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900" b="1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«СВЯЗИ»</a:t>
                      </a:r>
                      <a:endParaRPr lang="en-US" sz="1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3"/>
                        </a:spcBef>
                        <a:defRPr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ТРЕТИЙ УРОВЕНЬ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900" b="1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«РАЗМЫШЛЕНИЯ»</a:t>
                      </a:r>
                      <a:endParaRPr lang="en-US" sz="1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solidFill>
                      <a:srgbClr val="C0504D"/>
                    </a:solidFill>
                  </a:tcPr>
                </a:tc>
              </a:tr>
              <a:tr h="3940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Привычные формы представления информации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8"/>
                        </a:spcBef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Прямое применение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  - известных фактов,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  - стандартных приемов и методов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lnB w="5760" algn="ctr">
                      <a:solidFill>
                        <a:srgbClr val="000000"/>
                      </a:solidFill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Переход от одной формы информации к другой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8"/>
                        </a:spcBef>
                        <a:defRPr/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Создание математи-ческой модели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8"/>
                        </a:spcBef>
                        <a:defRPr/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Применение различ-ных известных методов к решению задач, близких к известным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8"/>
                        </a:spcBef>
                        <a:defRPr/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Интерпретация полу-ченного решения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lnR w="5760" algn="ctr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Сложные проблемы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8"/>
                        </a:spcBef>
                        <a:defRPr/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Размышление и интуиция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8"/>
                        </a:spcBef>
                        <a:defRPr/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Творческий подход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8"/>
                        </a:spcBef>
                        <a:defRPr/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Разработка метода решения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8"/>
                        </a:spcBef>
                        <a:defRPr/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8"/>
                        </a:spcBef>
                        <a:defRPr/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Обобщение. Обоснование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5760" algn="ctr">
                      <a:solidFill>
                        <a:srgbClr val="000000"/>
                      </a:solidFill>
                    </a:lnL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  <p:sp>
        <p:nvSpPr>
          <p:cNvPr id="6" name="Line 3"/>
          <p:cNvSpPr/>
          <p:nvPr/>
        </p:nvSpPr>
        <p:spPr bwMode="auto">
          <a:xfrm flipH="1">
            <a:off x="1447920" y="1125360"/>
            <a:ext cx="2355840" cy="474840"/>
          </a:xfrm>
          <a:prstGeom prst="line">
            <a:avLst/>
          </a:prstGeom>
          <a:ln w="63360">
            <a:solidFill>
              <a:srgbClr val="FF0000"/>
            </a:solidFill>
            <a:miter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 bwMode="auto">
          <a:xfrm>
            <a:off x="4687920" y="1125360"/>
            <a:ext cx="46080" cy="517680"/>
          </a:xfrm>
          <a:custGeom>
            <a:avLst/>
            <a:gdLst/>
            <a:ahLst/>
            <a:cxnLst/>
            <a:rect l="l" t="t" r="r" b="b"/>
            <a:pathLst>
              <a:path w="6" h="507" extrusionOk="0">
                <a:moveTo>
                  <a:pt x="0" y="0"/>
                </a:moveTo>
                <a:lnTo>
                  <a:pt x="6" y="507"/>
                </a:lnTo>
              </a:path>
            </a:pathLst>
          </a:custGeom>
          <a:noFill/>
          <a:ln w="63360">
            <a:solidFill>
              <a:srgbClr val="FF000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/>
          <p:cNvSpPr/>
          <p:nvPr/>
        </p:nvSpPr>
        <p:spPr bwMode="auto">
          <a:xfrm>
            <a:off x="6659640" y="1123920"/>
            <a:ext cx="1036440" cy="485640"/>
          </a:xfrm>
          <a:custGeom>
            <a:avLst/>
            <a:gdLst/>
            <a:ahLst/>
            <a:cxnLst/>
            <a:rect l="l" t="t" r="r" b="b"/>
            <a:pathLst>
              <a:path w="933" h="483" extrusionOk="0">
                <a:moveTo>
                  <a:pt x="0" y="0"/>
                </a:moveTo>
                <a:lnTo>
                  <a:pt x="933" y="483"/>
                </a:lnTo>
              </a:path>
            </a:pathLst>
          </a:custGeom>
          <a:noFill/>
          <a:ln w="63360">
            <a:solidFill>
              <a:srgbClr val="FF000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" name="Picture 34"/>
          <p:cNvPicPr/>
          <p:nvPr/>
        </p:nvPicPr>
        <p:blipFill>
          <a:blip r:embed="rId2"/>
          <a:stretch/>
        </p:blipFill>
        <p:spPr bwMode="auto">
          <a:xfrm>
            <a:off x="228600" y="152280"/>
            <a:ext cx="1127160" cy="116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</p:sp>
      <p:pic>
        <p:nvPicPr>
          <p:cNvPr id="6" name="Picture 2" descr="C:\Users\ww\Desktop\НЕ УДАЛЯТЬ !\ФОТОГРАФИИ\фон презентаций\06.jpg"/>
          <p:cNvPicPr/>
          <p:nvPr/>
        </p:nvPicPr>
        <p:blipFill>
          <a:blip r:embed="rId2"/>
          <a:srcRect b="484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 bwMode="auto">
          <a:xfrm>
            <a:off x="2627280" y="1197000"/>
            <a:ext cx="6048360" cy="448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Систематическое использование на уроках математики  специальных задач и заданий, направленных на развитие логического мышления,  формирует и развивает функциональную грамотность  младших школьников,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 позволяет более уверенно ориентироваться в простейших закономерностях окружающей их действительности и активнее использовать математические знания в повседневной жизни.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Копия 0_1176f_6864353b_XL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 bwMode="auto">
          <a:xfrm>
            <a:off x="533520" y="1143000"/>
            <a:ext cx="2514600" cy="1295280"/>
          </a:xfrm>
          <a:custGeom>
            <a:avLst/>
            <a:gdLst/>
            <a:ahLst/>
            <a:cxnLst/>
            <a:rect l="0" t="0" r="r" b="b"/>
            <a:pathLst>
              <a:path w="6987" h="4786" extrusionOk="0">
                <a:moveTo>
                  <a:pt x="0" y="826"/>
                </a:moveTo>
                <a:cubicBezTo>
                  <a:pt x="2328" y="0"/>
                  <a:pt x="4657" y="1652"/>
                  <a:pt x="6986" y="826"/>
                </a:cubicBezTo>
                <a:lnTo>
                  <a:pt x="6986" y="3958"/>
                </a:lnTo>
                <a:cubicBezTo>
                  <a:pt x="4657" y="4785"/>
                  <a:pt x="2328" y="3132"/>
                  <a:pt x="0" y="3958"/>
                </a:cubicBezTo>
                <a:lnTo>
                  <a:pt x="0" y="826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логические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тему «Доли»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 bwMode="auto">
          <a:xfrm>
            <a:off x="990720" y="2590920"/>
            <a:ext cx="2819160" cy="1295280"/>
          </a:xfrm>
          <a:custGeom>
            <a:avLst/>
            <a:gdLst/>
            <a:ahLst/>
            <a:cxnLst/>
            <a:rect l="0" t="0" r="r" b="b"/>
            <a:pathLst>
              <a:path w="7833" h="4786" extrusionOk="0">
                <a:moveTo>
                  <a:pt x="0" y="826"/>
                </a:moveTo>
                <a:cubicBezTo>
                  <a:pt x="2610" y="0"/>
                  <a:pt x="5221" y="1652"/>
                  <a:pt x="7832" y="826"/>
                </a:cubicBezTo>
                <a:lnTo>
                  <a:pt x="7832" y="3958"/>
                </a:lnTo>
                <a:cubicBezTo>
                  <a:pt x="5221" y="4785"/>
                  <a:pt x="2610" y="3132"/>
                  <a:pt x="0" y="3958"/>
                </a:cubicBezTo>
                <a:lnTo>
                  <a:pt x="0" y="826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решаемые с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помощью графов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3"/>
          <p:cNvSpPr/>
          <p:nvPr/>
        </p:nvSpPr>
        <p:spPr bwMode="auto">
          <a:xfrm>
            <a:off x="6095880" y="1295280"/>
            <a:ext cx="2514600" cy="1295640"/>
          </a:xfrm>
          <a:custGeom>
            <a:avLst/>
            <a:gdLst/>
            <a:ahLst/>
            <a:cxnLst/>
            <a:rect l="0" t="0" r="r" b="b"/>
            <a:pathLst>
              <a:path w="6987" h="4787" extrusionOk="0">
                <a:moveTo>
                  <a:pt x="0" y="826"/>
                </a:moveTo>
                <a:cubicBezTo>
                  <a:pt x="2328" y="0"/>
                  <a:pt x="4657" y="1652"/>
                  <a:pt x="6986" y="826"/>
                </a:cubicBezTo>
                <a:lnTo>
                  <a:pt x="6986" y="3959"/>
                </a:lnTo>
                <a:cubicBezTo>
                  <a:pt x="4657" y="4786"/>
                  <a:pt x="2328" y="3133"/>
                  <a:pt x="0" y="3959"/>
                </a:cubicBezTo>
                <a:lnTo>
                  <a:pt x="0" y="826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принцип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Дирихле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4"/>
          <p:cNvSpPr/>
          <p:nvPr/>
        </p:nvSpPr>
        <p:spPr bwMode="auto">
          <a:xfrm>
            <a:off x="5562720" y="2590920"/>
            <a:ext cx="2819160" cy="1295280"/>
          </a:xfrm>
          <a:custGeom>
            <a:avLst/>
            <a:gdLst/>
            <a:ahLst/>
            <a:cxnLst/>
            <a:rect l="0" t="0" r="r" b="b"/>
            <a:pathLst>
              <a:path w="7833" h="4786" extrusionOk="0">
                <a:moveTo>
                  <a:pt x="0" y="826"/>
                </a:moveTo>
                <a:cubicBezTo>
                  <a:pt x="2610" y="0"/>
                  <a:pt x="5221" y="1652"/>
                  <a:pt x="7832" y="826"/>
                </a:cubicBezTo>
                <a:lnTo>
                  <a:pt x="7832" y="3958"/>
                </a:lnTo>
                <a:cubicBezTo>
                  <a:pt x="5221" y="4785"/>
                  <a:pt x="2610" y="3132"/>
                  <a:pt x="0" y="3958"/>
                </a:cubicBezTo>
                <a:lnTo>
                  <a:pt x="0" y="826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решаемые с конца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ustomShape 5"/>
          <p:cNvSpPr/>
          <p:nvPr/>
        </p:nvSpPr>
        <p:spPr bwMode="auto">
          <a:xfrm>
            <a:off x="2362320" y="380880"/>
            <a:ext cx="4343400" cy="914400"/>
          </a:xfrm>
          <a:custGeom>
            <a:avLst/>
            <a:gdLst/>
            <a:ahLst/>
            <a:cxnLst/>
            <a:rect l="0" t="0" r="r" b="b"/>
            <a:pathLst>
              <a:path w="12066" h="2542" extrusionOk="0">
                <a:moveTo>
                  <a:pt x="0" y="0"/>
                </a:moveTo>
                <a:lnTo>
                  <a:pt x="4147" y="0"/>
                </a:lnTo>
                <a:cubicBezTo>
                  <a:pt x="4335" y="0"/>
                  <a:pt x="4524" y="39"/>
                  <a:pt x="4524" y="79"/>
                </a:cubicBezTo>
                <a:lnTo>
                  <a:pt x="4524" y="317"/>
                </a:lnTo>
                <a:lnTo>
                  <a:pt x="7541" y="317"/>
                </a:lnTo>
                <a:lnTo>
                  <a:pt x="7541" y="79"/>
                </a:lnTo>
                <a:cubicBezTo>
                  <a:pt x="7541" y="39"/>
                  <a:pt x="7729" y="0"/>
                  <a:pt x="7918" y="0"/>
                </a:cubicBezTo>
                <a:lnTo>
                  <a:pt x="12065" y="0"/>
                </a:lnTo>
                <a:lnTo>
                  <a:pt x="10557" y="1111"/>
                </a:lnTo>
                <a:lnTo>
                  <a:pt x="12065" y="2223"/>
                </a:lnTo>
                <a:lnTo>
                  <a:pt x="9049" y="2223"/>
                </a:lnTo>
                <a:lnTo>
                  <a:pt x="9049" y="2461"/>
                </a:lnTo>
                <a:cubicBezTo>
                  <a:pt x="9049" y="2501"/>
                  <a:pt x="8860" y="2541"/>
                  <a:pt x="8672" y="2541"/>
                </a:cubicBezTo>
                <a:lnTo>
                  <a:pt x="3393" y="2541"/>
                </a:lnTo>
                <a:cubicBezTo>
                  <a:pt x="3204" y="2541"/>
                  <a:pt x="3016" y="2501"/>
                  <a:pt x="3016" y="2461"/>
                </a:cubicBezTo>
                <a:lnTo>
                  <a:pt x="3016" y="2223"/>
                </a:lnTo>
                <a:lnTo>
                  <a:pt x="0" y="2223"/>
                </a:lnTo>
                <a:lnTo>
                  <a:pt x="1508" y="1111"/>
                </a:lnTo>
                <a:lnTo>
                  <a:pt x="0" y="0"/>
                </a:lnTo>
                <a:moveTo>
                  <a:pt x="4524" y="79"/>
                </a:moveTo>
                <a:cubicBezTo>
                  <a:pt x="4524" y="118"/>
                  <a:pt x="4335" y="158"/>
                  <a:pt x="4147" y="158"/>
                </a:cubicBezTo>
                <a:lnTo>
                  <a:pt x="3393" y="158"/>
                </a:lnTo>
                <a:cubicBezTo>
                  <a:pt x="3204" y="158"/>
                  <a:pt x="3016" y="198"/>
                  <a:pt x="3016" y="238"/>
                </a:cubicBezTo>
                <a:cubicBezTo>
                  <a:pt x="3016" y="277"/>
                  <a:pt x="3204" y="317"/>
                  <a:pt x="3393" y="317"/>
                </a:cubicBezTo>
                <a:lnTo>
                  <a:pt x="4524" y="317"/>
                </a:lnTo>
                <a:moveTo>
                  <a:pt x="7541" y="79"/>
                </a:moveTo>
                <a:cubicBezTo>
                  <a:pt x="7541" y="118"/>
                  <a:pt x="7729" y="158"/>
                  <a:pt x="7918" y="158"/>
                </a:cubicBezTo>
                <a:lnTo>
                  <a:pt x="8672" y="158"/>
                </a:lnTo>
                <a:cubicBezTo>
                  <a:pt x="8860" y="158"/>
                  <a:pt x="9049" y="198"/>
                  <a:pt x="9049" y="238"/>
                </a:cubicBezTo>
                <a:cubicBezTo>
                  <a:pt x="9049" y="277"/>
                  <a:pt x="8860" y="317"/>
                  <a:pt x="8672" y="317"/>
                </a:cubicBezTo>
                <a:lnTo>
                  <a:pt x="7541" y="317"/>
                </a:lnTo>
                <a:moveTo>
                  <a:pt x="3016" y="238"/>
                </a:moveTo>
                <a:lnTo>
                  <a:pt x="3016" y="2223"/>
                </a:lnTo>
                <a:moveTo>
                  <a:pt x="9049" y="238"/>
                </a:moveTo>
                <a:lnTo>
                  <a:pt x="9049" y="2223"/>
                </a:lnTo>
              </a:path>
            </a:pathLst>
          </a:custGeom>
          <a:solidFill>
            <a:srgbClr val="99CCFF"/>
          </a:solidFill>
          <a:ln w="9360">
            <a:solidFill>
              <a:srgbClr val="0000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800" b="1" strike="noStrike" spc="-1">
                <a:solidFill>
                  <a:srgbClr val="000066"/>
                </a:solidFill>
                <a:latin typeface="Arial Black"/>
              </a:rPr>
              <a:t>ЗАДАЧИ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CustomShape 6"/>
          <p:cNvSpPr/>
          <p:nvPr/>
        </p:nvSpPr>
        <p:spPr bwMode="auto">
          <a:xfrm>
            <a:off x="1219320" y="4038480"/>
            <a:ext cx="3352680" cy="1981440"/>
          </a:xfrm>
          <a:custGeom>
            <a:avLst/>
            <a:gdLst/>
            <a:ahLst/>
            <a:cxnLst/>
            <a:rect l="0" t="0" r="r" b="b"/>
            <a:pathLst>
              <a:path w="9315" h="7320" extrusionOk="0">
                <a:moveTo>
                  <a:pt x="0" y="1263"/>
                </a:moveTo>
                <a:cubicBezTo>
                  <a:pt x="3104" y="0"/>
                  <a:pt x="6209" y="2527"/>
                  <a:pt x="9314" y="1263"/>
                </a:cubicBezTo>
                <a:lnTo>
                  <a:pt x="9314" y="6055"/>
                </a:lnTo>
                <a:cubicBezTo>
                  <a:pt x="6209" y="7319"/>
                  <a:pt x="3104" y="4791"/>
                  <a:pt x="0" y="6055"/>
                </a:cubicBezTo>
                <a:lnTo>
                  <a:pt x="0" y="1263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установление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соответствия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между множествами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CustomShape 7"/>
          <p:cNvSpPr/>
          <p:nvPr/>
        </p:nvSpPr>
        <p:spPr bwMode="auto">
          <a:xfrm>
            <a:off x="4876920" y="4114800"/>
            <a:ext cx="3429000" cy="1981080"/>
          </a:xfrm>
          <a:custGeom>
            <a:avLst/>
            <a:gdLst/>
            <a:ahLst/>
            <a:cxnLst/>
            <a:rect l="0" t="0" r="r" b="b"/>
            <a:pathLst>
              <a:path w="9527" h="7319" extrusionOk="0">
                <a:moveTo>
                  <a:pt x="0" y="1263"/>
                </a:moveTo>
                <a:cubicBezTo>
                  <a:pt x="3175" y="0"/>
                  <a:pt x="6350" y="2527"/>
                  <a:pt x="9526" y="1263"/>
                </a:cubicBezTo>
                <a:lnTo>
                  <a:pt x="9526" y="6054"/>
                </a:lnTo>
                <a:cubicBezTo>
                  <a:pt x="6350" y="7318"/>
                  <a:pt x="3175" y="4790"/>
                  <a:pt x="0" y="6054"/>
                </a:cubicBezTo>
                <a:lnTo>
                  <a:pt x="0" y="1263"/>
                </a:lnTo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уравнивание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defRPr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данных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2737</Words>
  <Application>Microsoft Office PowerPoint</Application>
  <DocSecurity>0</DocSecurity>
  <PresentationFormat>Экран (4:3)</PresentationFormat>
  <Paragraphs>451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28</vt:i4>
      </vt:variant>
      <vt:variant>
        <vt:lpstr>Заголовки слайдов</vt:lpstr>
      </vt:variant>
      <vt:variant>
        <vt:i4>53</vt:i4>
      </vt:variant>
    </vt:vector>
  </HeadingPairs>
  <TitlesOfParts>
    <vt:vector size="97" baseType="lpstr">
      <vt:lpstr>MS Mincho</vt:lpstr>
      <vt:lpstr>Arial</vt:lpstr>
      <vt:lpstr>Arial Black</vt:lpstr>
      <vt:lpstr>Arial Narrow</vt:lpstr>
      <vt:lpstr>Calibri</vt:lpstr>
      <vt:lpstr>Century Schoolbook</vt:lpstr>
      <vt:lpstr>DejaVu Sans</vt:lpstr>
      <vt:lpstr>Georgia</vt:lpstr>
      <vt:lpstr>inherit</vt:lpstr>
      <vt:lpstr>Lucida Sans Unicode</vt:lpstr>
      <vt:lpstr>Monotype Corsiva</vt:lpstr>
      <vt:lpstr>Tekton Pro Cond</vt:lpstr>
      <vt:lpstr>Times New Roman</vt:lpstr>
      <vt:lpstr>Trebuchet MS</vt:lpstr>
      <vt:lpstr>Wingdings</vt:lpstr>
      <vt:lpstr>Wingdings 2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государственный образовательный стандарт начального общего образования</dc:title>
  <dc:creator>gavrish</dc:creator>
  <cp:lastModifiedBy>Учитель</cp:lastModifiedBy>
  <cp:revision>221</cp:revision>
  <dcterms:created xsi:type="dcterms:W3CDTF">2010-09-30T03:08:32Z</dcterms:created>
  <dcterms:modified xsi:type="dcterms:W3CDTF">2021-10-26T04:54:15Z</dcterms:modified>
  <dc:identifier/>
  <dc:language>en-US</dc:language>
  <cp:version/>
</cp:coreProperties>
</file>