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344" r:id="rId2"/>
    <p:sldId id="411" r:id="rId3"/>
    <p:sldId id="440" r:id="rId4"/>
    <p:sldId id="441" r:id="rId5"/>
    <p:sldId id="442" r:id="rId6"/>
    <p:sldId id="407" r:id="rId7"/>
    <p:sldId id="456" r:id="rId8"/>
    <p:sldId id="457" r:id="rId9"/>
    <p:sldId id="458" r:id="rId10"/>
    <p:sldId id="459" r:id="rId11"/>
    <p:sldId id="460" r:id="rId12"/>
    <p:sldId id="403" r:id="rId13"/>
    <p:sldId id="443" r:id="rId14"/>
    <p:sldId id="444" r:id="rId15"/>
    <p:sldId id="445" r:id="rId16"/>
    <p:sldId id="461" r:id="rId17"/>
    <p:sldId id="446" r:id="rId18"/>
    <p:sldId id="447" r:id="rId19"/>
    <p:sldId id="448" r:id="rId20"/>
    <p:sldId id="364" r:id="rId21"/>
    <p:sldId id="365" r:id="rId22"/>
    <p:sldId id="449" r:id="rId23"/>
    <p:sldId id="369" r:id="rId24"/>
    <p:sldId id="450" r:id="rId25"/>
    <p:sldId id="451" r:id="rId26"/>
    <p:sldId id="373" r:id="rId27"/>
    <p:sldId id="452" r:id="rId28"/>
    <p:sldId id="381" r:id="rId29"/>
    <p:sldId id="453" r:id="rId30"/>
    <p:sldId id="454" r:id="rId31"/>
    <p:sldId id="389" r:id="rId32"/>
    <p:sldId id="455" r:id="rId33"/>
    <p:sldId id="394" r:id="rId34"/>
    <p:sldId id="396" r:id="rId35"/>
    <p:sldId id="397" r:id="rId36"/>
  </p:sldIdLst>
  <p:sldSz cx="9144000" cy="6858000" type="screen4x3"/>
  <p:notesSz cx="6797675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86" autoAdjust="0"/>
  </p:normalViewPr>
  <p:slideViewPr>
    <p:cSldViewPr>
      <p:cViewPr varScale="1">
        <p:scale>
          <a:sx n="93" d="100"/>
          <a:sy n="93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xfrm>
            <a:off x="906357" y="4689516"/>
            <a:ext cx="4984962" cy="444269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31769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 smtClean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 smtClean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 smtClean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 smtClean="0">
                <a:solidFill>
                  <a:srgbClr val="FF0000"/>
                </a:solidFill>
              </a:rPr>
              <a:t>Пролейка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м.р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dirty="0" err="1" smtClean="0">
                <a:solidFill>
                  <a:srgbClr val="FF0000"/>
                </a:solidFill>
              </a:rPr>
              <a:t>Елховский</a:t>
            </a:r>
            <a:r>
              <a:rPr lang="ru-RU" sz="1200" dirty="0" smtClean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 smtClean="0">
                <a:solidFill>
                  <a:srgbClr val="FF0000"/>
                </a:solidFill>
              </a:rPr>
              <a:t>инфографики</a:t>
            </a:r>
            <a:r>
              <a:rPr lang="ru-RU" sz="1200" dirty="0" smtClean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39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 smtClean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 smtClean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 smtClean="0">
                <a:solidFill>
                  <a:srgbClr val="FF0000"/>
                </a:solidFill>
              </a:rPr>
              <a:t>Пролейка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м.р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dirty="0" err="1" smtClean="0">
                <a:solidFill>
                  <a:srgbClr val="FF0000"/>
                </a:solidFill>
              </a:rPr>
              <a:t>Елховский</a:t>
            </a:r>
            <a:r>
              <a:rPr lang="ru-RU" sz="1200" dirty="0" smtClean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 smtClean="0">
                <a:solidFill>
                  <a:srgbClr val="FF0000"/>
                </a:solidFill>
              </a:rPr>
              <a:t>инфографики</a:t>
            </a:r>
            <a:r>
              <a:rPr lang="ru-RU" sz="1200" dirty="0" smtClean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39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3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 smtClean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 smtClean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 smtClean="0">
                <a:solidFill>
                  <a:srgbClr val="FF0000"/>
                </a:solidFill>
              </a:rPr>
              <a:t>Пролейка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м.р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dirty="0" err="1" smtClean="0">
                <a:solidFill>
                  <a:srgbClr val="FF0000"/>
                </a:solidFill>
              </a:rPr>
              <a:t>Елховский</a:t>
            </a:r>
            <a:r>
              <a:rPr lang="ru-RU" sz="1200" dirty="0" smtClean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 smtClean="0">
                <a:solidFill>
                  <a:srgbClr val="FF0000"/>
                </a:solidFill>
              </a:rPr>
              <a:t>инфографики</a:t>
            </a:r>
            <a:r>
              <a:rPr lang="ru-RU" sz="1200" dirty="0" smtClean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39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 smtClean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 smtClean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 smtClean="0">
                <a:solidFill>
                  <a:srgbClr val="FF0000"/>
                </a:solidFill>
              </a:rPr>
              <a:t>Пролейка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м.р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dirty="0" err="1" smtClean="0">
                <a:solidFill>
                  <a:srgbClr val="FF0000"/>
                </a:solidFill>
              </a:rPr>
              <a:t>Елховский</a:t>
            </a:r>
            <a:r>
              <a:rPr lang="ru-RU" sz="1200" dirty="0" smtClean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 smtClean="0">
                <a:solidFill>
                  <a:srgbClr val="FF0000"/>
                </a:solidFill>
              </a:rPr>
              <a:t>инфографики</a:t>
            </a:r>
            <a:r>
              <a:rPr lang="ru-RU" sz="1200" dirty="0" smtClean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39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3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 smtClean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 smtClean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 smtClean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 smtClean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 smtClean="0">
                <a:solidFill>
                  <a:srgbClr val="FF0000"/>
                </a:solidFill>
              </a:rPr>
              <a:t>Пролейка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м.р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dirty="0" err="1" smtClean="0">
                <a:solidFill>
                  <a:srgbClr val="FF0000"/>
                </a:solidFill>
              </a:rPr>
              <a:t>Елховский</a:t>
            </a:r>
            <a:r>
              <a:rPr lang="ru-RU" sz="1200" dirty="0" smtClean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 smtClean="0">
                <a:solidFill>
                  <a:srgbClr val="FF0000"/>
                </a:solidFill>
              </a:rPr>
              <a:t>инфографики</a:t>
            </a:r>
            <a:r>
              <a:rPr lang="ru-RU" sz="1200" dirty="0" smtClean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396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3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 smtClean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 smtClean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 smtClean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 smtClean="0">
                <a:solidFill>
                  <a:srgbClr val="FF0000"/>
                </a:solidFill>
              </a:rPr>
              <a:t>Пролейка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м.р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dirty="0" err="1" smtClean="0">
                <a:solidFill>
                  <a:srgbClr val="FF0000"/>
                </a:solidFill>
              </a:rPr>
              <a:t>Елховский</a:t>
            </a:r>
            <a:r>
              <a:rPr lang="ru-RU" sz="1200" dirty="0" smtClean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 smtClean="0">
                <a:solidFill>
                  <a:srgbClr val="FF0000"/>
                </a:solidFill>
              </a:rPr>
              <a:t>инфографики</a:t>
            </a:r>
            <a:r>
              <a:rPr lang="ru-RU" sz="1200" dirty="0" smtClean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39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3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 smtClean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 smtClean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 smtClean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 smtClean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 smtClean="0">
                <a:solidFill>
                  <a:srgbClr val="FF0000"/>
                </a:solidFill>
              </a:rPr>
              <a:t>Пролейка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м.р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dirty="0" err="1" smtClean="0">
                <a:solidFill>
                  <a:srgbClr val="FF0000"/>
                </a:solidFill>
              </a:rPr>
              <a:t>Елховский</a:t>
            </a:r>
            <a:r>
              <a:rPr lang="ru-RU" sz="1200" dirty="0" smtClean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 smtClean="0">
                <a:solidFill>
                  <a:srgbClr val="FF0000"/>
                </a:solidFill>
              </a:rPr>
              <a:t>инфографики</a:t>
            </a:r>
            <a:r>
              <a:rPr lang="ru-RU" sz="1200" dirty="0" smtClean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4076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0454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 smtClean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3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 smtClean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 smtClean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 smtClean="0">
                <a:solidFill>
                  <a:srgbClr val="FF0000"/>
                </a:solidFill>
              </a:rPr>
              <a:t>Пролейка</a:t>
            </a:r>
            <a:r>
              <a:rPr lang="ru-RU" sz="1200" dirty="0" smtClean="0">
                <a:solidFill>
                  <a:srgbClr val="FF0000"/>
                </a:solidFill>
              </a:rPr>
              <a:t> м.р. </a:t>
            </a:r>
            <a:r>
              <a:rPr lang="ru-RU" sz="1200" dirty="0" err="1" smtClean="0">
                <a:solidFill>
                  <a:srgbClr val="FF0000"/>
                </a:solidFill>
              </a:rPr>
              <a:t>Елховский</a:t>
            </a:r>
            <a:r>
              <a:rPr lang="ru-RU" sz="1200" dirty="0" smtClean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 smtClean="0">
                <a:solidFill>
                  <a:srgbClr val="FF0000"/>
                </a:solidFill>
              </a:rPr>
              <a:t>инфографики</a:t>
            </a:r>
            <a:r>
              <a:rPr lang="ru-RU" sz="1200" dirty="0" smtClean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396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 smtClean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 smtClean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 smtClean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 smtClean="0">
                <a:solidFill>
                  <a:srgbClr val="FF0000"/>
                </a:solidFill>
              </a:rPr>
              <a:t>Пролейка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м.р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dirty="0" err="1" smtClean="0">
                <a:solidFill>
                  <a:srgbClr val="FF0000"/>
                </a:solidFill>
              </a:rPr>
              <a:t>Елховский</a:t>
            </a:r>
            <a:r>
              <a:rPr lang="ru-RU" sz="1200" dirty="0" smtClean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 smtClean="0">
                <a:solidFill>
                  <a:srgbClr val="FF0000"/>
                </a:solidFill>
              </a:rPr>
              <a:t>инфографики</a:t>
            </a:r>
            <a:r>
              <a:rPr lang="ru-RU" sz="1200" dirty="0" smtClean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396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3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3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 smtClean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 smtClean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 smtClean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 smtClean="0">
                <a:solidFill>
                  <a:srgbClr val="FF0000"/>
                </a:solidFill>
              </a:rPr>
              <a:t>Пролейка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м.р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dirty="0" err="1" smtClean="0">
                <a:solidFill>
                  <a:srgbClr val="FF0000"/>
                </a:solidFill>
              </a:rPr>
              <a:t>Елховский</a:t>
            </a:r>
            <a:r>
              <a:rPr lang="ru-RU" sz="1200" dirty="0" smtClean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 smtClean="0">
                <a:solidFill>
                  <a:srgbClr val="FF0000"/>
                </a:solidFill>
              </a:rPr>
              <a:t>инфографики</a:t>
            </a:r>
            <a:r>
              <a:rPr lang="ru-RU" sz="1200" dirty="0" smtClean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39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 smtClean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 smtClean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 smtClean="0">
                <a:solidFill>
                  <a:srgbClr val="FF0000"/>
                </a:solidFill>
              </a:rPr>
              <a:t>Пролейка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м.р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dirty="0" err="1" smtClean="0">
                <a:solidFill>
                  <a:srgbClr val="FF0000"/>
                </a:solidFill>
              </a:rPr>
              <a:t>Елховский</a:t>
            </a:r>
            <a:r>
              <a:rPr lang="ru-RU" sz="1200" dirty="0" smtClean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 smtClean="0">
                <a:solidFill>
                  <a:srgbClr val="FF0000"/>
                </a:solidFill>
              </a:rPr>
              <a:t>инфографики</a:t>
            </a:r>
            <a:r>
              <a:rPr lang="ru-RU" sz="1200" dirty="0" smtClean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39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 smtClean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 smtClean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 smtClean="0">
                <a:solidFill>
                  <a:srgbClr val="FF0000"/>
                </a:solidFill>
              </a:rPr>
              <a:t>Пролейка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м.р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dirty="0" err="1" smtClean="0">
                <a:solidFill>
                  <a:srgbClr val="FF0000"/>
                </a:solidFill>
              </a:rPr>
              <a:t>Елховский</a:t>
            </a:r>
            <a:r>
              <a:rPr lang="ru-RU" sz="1200" dirty="0" smtClean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 smtClean="0">
                <a:solidFill>
                  <a:srgbClr val="FF0000"/>
                </a:solidFill>
              </a:rPr>
              <a:t>инфографики</a:t>
            </a:r>
            <a:r>
              <a:rPr lang="ru-RU" sz="1200" dirty="0" smtClean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39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3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051719" y="6597352"/>
            <a:ext cx="5976666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t>Правительство Самарской области</a:t>
            </a:r>
          </a:p>
        </p:txBody>
      </p:sp>
      <p:sp>
        <p:nvSpPr>
          <p:cNvPr id="18" name="Shape 18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685800" y="1628799"/>
            <a:ext cx="8458200" cy="1470026"/>
          </a:xfrm>
          <a:prstGeom prst="rect">
            <a:avLst/>
          </a:prstGeom>
        </p:spPr>
        <p:txBody>
          <a:bodyPr/>
          <a:lstStyle>
            <a:lvl1pPr indent="0">
              <a:defRPr sz="2800" b="1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2555775" y="4077072"/>
            <a:ext cx="6400801" cy="72008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SzTx/>
              <a:buFontTx/>
              <a:buNone/>
              <a:defRPr sz="2000"/>
            </a:lvl1pPr>
          </a:lstStyle>
          <a:p>
            <a:r>
              <a:t>ПОДЗАГОЛОВОК ПРЕЗЕНТАЦИИ</a:t>
            </a:r>
          </a:p>
        </p:txBody>
      </p:sp>
      <p:pic>
        <p:nvPicPr>
          <p:cNvPr id="21" name="image1.tif" descr="самара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/>
        </p:nvSpPr>
        <p:spPr>
          <a:xfrm>
            <a:off x="683568" y="3284983"/>
            <a:ext cx="8460432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Shape 23"/>
          <p:cNvSpPr/>
          <p:nvPr/>
        </p:nvSpPr>
        <p:spPr>
          <a:xfrm>
            <a:off x="2123727" y="6669360"/>
            <a:ext cx="5616626" cy="1440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6553200" y="598805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" name="Shape 32"/>
          <p:cNvSpPr/>
          <p:nvPr/>
        </p:nvSpPr>
        <p:spPr>
          <a:xfrm>
            <a:off x="2051719" y="6597352"/>
            <a:ext cx="597666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dirty="0"/>
          </a:p>
        </p:txBody>
      </p:sp>
      <p:sp>
        <p:nvSpPr>
          <p:cNvPr id="33" name="Shape 33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-27385"/>
            <a:ext cx="9144000" cy="764706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</p:spPr>
        <p:txBody>
          <a:bodyPr lIns="45719" rIns="45719" anchor="ctr"/>
          <a:lstStyle/>
          <a:p>
            <a:pPr indent="450000" algn="ctr">
              <a:defRPr sz="4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5" name="image1.tif" descr="самара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Образец</a:t>
            </a:r>
            <a:r>
              <a:rPr dirty="0"/>
              <a:t> </a:t>
            </a:r>
            <a:r>
              <a:rPr dirty="0" err="1"/>
              <a:t>текста</a:t>
            </a:r>
            <a:endParaRPr dirty="0"/>
          </a:p>
          <a:p>
            <a:pPr lvl="1"/>
            <a:r>
              <a:rPr dirty="0" err="1"/>
              <a:t>Второй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2"/>
            <a:r>
              <a:rPr dirty="0" err="1"/>
              <a:t>Третий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3"/>
            <a:r>
              <a:rPr dirty="0" err="1"/>
              <a:t>Четвертый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4"/>
            <a:r>
              <a:rPr dirty="0" err="1"/>
              <a:t>Пятый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</p:txBody>
      </p:sp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187624" y="-27384"/>
            <a:ext cx="7270577" cy="737321"/>
          </a:xfrm>
          <a:prstGeom prst="rect">
            <a:avLst/>
          </a:prstGeom>
          <a:noFill/>
        </p:spPr>
        <p:txBody>
          <a:bodyPr/>
          <a:lstStyle>
            <a:lvl1pPr indent="0">
              <a:defRPr sz="2000" b="1"/>
            </a:lvl1pPr>
          </a:lstStyle>
          <a:p>
            <a:r>
              <a:t>ОБРАЗЕЦ ЗАГОЛОВКА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rmAutofit/>
          </a:bodyPr>
          <a:lstStyle>
            <a:lvl1pPr indent="45000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6" name="Picture 7" descr="самар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76064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513863"/>
            <a:ext cx="514400" cy="365125"/>
          </a:xfrm>
          <a:prstGeom prst="rect">
            <a:avLst/>
          </a:prstGeom>
        </p:spPr>
        <p:txBody>
          <a:bodyPr anchor="b"/>
          <a:lstStyle/>
          <a:p>
            <a:fld id="{33D78B8A-58FF-4BB4-B6B6-A98D4AC5A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68313" y="981075"/>
            <a:ext cx="8424862" cy="54006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9264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hape 4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Shape 5"/>
          <p:cNvSpPr/>
          <p:nvPr/>
        </p:nvSpPr>
        <p:spPr>
          <a:xfrm>
            <a:off x="0" y="-27384"/>
            <a:ext cx="9144000" cy="764705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indent="450000" algn="ctr">
              <a:defRPr sz="4400">
                <a:solidFill>
                  <a:srgbClr val="FFFFFF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pic>
        <p:nvPicPr>
          <p:cNvPr id="6" name="image1.png" descr="самара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245404" cy="2269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468312" y="981075"/>
            <a:ext cx="8424863" cy="5400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685800" y="1700808"/>
            <a:ext cx="8458200" cy="14700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 smtClean="0"/>
              <a:t>ИНФОРМАЦИЯ О РЕАЛИЗАЦИИ </a:t>
            </a:r>
            <a:r>
              <a:rPr dirty="0" smtClean="0"/>
              <a:t>НАЦИОНАЛЬНЫ</a:t>
            </a:r>
            <a:r>
              <a:rPr lang="ru-RU" dirty="0" smtClean="0"/>
              <a:t>Х</a:t>
            </a:r>
            <a:r>
              <a:rPr dirty="0" smtClean="0"/>
              <a:t> ПРОЕКТ</a:t>
            </a:r>
            <a:r>
              <a:rPr lang="ru-RU" dirty="0" smtClean="0"/>
              <a:t>ОВ </a:t>
            </a:r>
            <a:r>
              <a:rPr lang="ru-RU" dirty="0"/>
              <a:t>НА </a:t>
            </a:r>
            <a:r>
              <a:rPr lang="ru-RU" dirty="0" smtClean="0"/>
              <a:t>ТЕРРИТОРИИ ГОРОДСКОГО ОКРУГА САМАРА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340001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504" y="692696"/>
            <a:ext cx="8784976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rgbClr val="00B050"/>
                </a:solidFill>
              </a:rPr>
              <a:t>«Обеспечение медицинских организаций системы здравоохранения Самарской области квалифицированными кадрами»: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0"/>
            <a:ext cx="7272808" cy="836712"/>
          </a:xfrm>
        </p:spPr>
        <p:txBody>
          <a:bodyPr>
            <a:normAutofit fontScale="90000"/>
          </a:bodyPr>
          <a:lstStyle/>
          <a:p>
            <a:pPr lvl="0" hangingPunct="0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НАЦИОНАЛЬНЫЙ ПРОЕКТ «ЗДРАВООХРАНЕНИЕ»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800" kern="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  <a:sym typeface="Arial"/>
              </a:rPr>
              <a:t>городской округ  Самара </a:t>
            </a:r>
            <a:br>
              <a:rPr lang="ru-RU" sz="1800" kern="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  <a:sym typeface="Arial"/>
              </a:rPr>
            </a:b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125058"/>
              </p:ext>
            </p:extLst>
          </p:nvPr>
        </p:nvGraphicFramePr>
        <p:xfrm>
          <a:off x="107505" y="1297799"/>
          <a:ext cx="8928990" cy="43544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7395"/>
                <a:gridCol w="3037395"/>
                <a:gridCol w="2854200"/>
              </a:tblGrid>
              <a:tr h="648969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Ключевые</a:t>
                      </a:r>
                      <a:r>
                        <a:rPr lang="ru-RU" sz="1100" b="1" baseline="0" dirty="0" smtClean="0"/>
                        <a:t> мероприятия в </a:t>
                      </a:r>
                      <a:br>
                        <a:rPr lang="ru-RU" sz="1100" b="1" baseline="0" dirty="0" smtClean="0"/>
                      </a:br>
                      <a:r>
                        <a:rPr lang="ru-RU" sz="1100" b="1" baseline="0" dirty="0" smtClean="0"/>
                        <a:t>2019 -2024 году  году</a:t>
                      </a:r>
                      <a:endParaRPr lang="ru-RU" sz="1100" b="1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Объем</a:t>
                      </a:r>
                      <a:r>
                        <a:rPr lang="ru-RU" sz="1100" b="1" baseline="0" dirty="0" smtClean="0"/>
                        <a:t> финансирования на 2019  - 2024 (федеральные средства/областные средства)</a:t>
                      </a:r>
                      <a:endParaRPr lang="ru-RU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Краткое обоснование</a:t>
                      </a:r>
                      <a:r>
                        <a:rPr lang="ru-RU" sz="1100" b="1" baseline="0" dirty="0" smtClean="0"/>
                        <a:t> наличия данного мероприятия в региональной составляющей НП</a:t>
                      </a:r>
                      <a:endParaRPr lang="ru-RU" sz="11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232">
                <a:tc>
                  <a:txBody>
                    <a:bodyPr/>
                    <a:lstStyle/>
                    <a:p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Организация целевого обучения, в том числе обеспечение стипендиями за счет средств бюджета Самарской области, лиц с высшим медицинским и (или) фармацевтическим образованием в ординатуре для государственных медицинских организаций Самарской области</a:t>
                      </a:r>
                    </a:p>
                    <a:p>
                      <a:endParaRPr lang="ru-RU" sz="12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За  счет средств</a:t>
                      </a:r>
                      <a:r>
                        <a:rPr lang="ru-RU" sz="1200" b="0" baseline="0" dirty="0" smtClean="0"/>
                        <a:t> областного бюджета </a:t>
                      </a:r>
                      <a:endParaRPr lang="ru-RU" sz="12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Выполнение Указа Президента РФ в части обеспечения медицинских организаций квалифицированными кадрами, включая внедрение системы непрерывного образования медицинских работников</a:t>
                      </a:r>
                    </a:p>
                    <a:p>
                      <a:endParaRPr lang="ru-RU" sz="12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232">
                <a:tc>
                  <a:txBody>
                    <a:bodyPr/>
                    <a:lstStyle/>
                    <a:p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Предоставление денежной выплаты медицинским работникам Самарской области, трудоустроившимся по наиболее востребованной медицинской специальности, включенной в ежегодно утверждаемый перечень востребованных медицинских специальностей, в первую очередь амбулаторно-поликлинического звена, скорой медицинской помощи</a:t>
                      </a:r>
                      <a:endParaRPr lang="ru-RU" sz="12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За  счет средств</a:t>
                      </a:r>
                      <a:r>
                        <a:rPr lang="ru-RU" sz="1200" b="0" baseline="0" dirty="0" smtClean="0"/>
                        <a:t> областного бюджета </a:t>
                      </a:r>
                      <a:endParaRPr lang="ru-RU" sz="12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Выполнение Указа Президента РФ в части обеспечения медицинских организаций квалифицированными кадрами, включая внедрение системы непрерывного образования медицинских работников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74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7" name="Shape 435"/>
          <p:cNvSpPr/>
          <p:nvPr/>
        </p:nvSpPr>
        <p:spPr>
          <a:xfrm>
            <a:off x="1719596" y="57256"/>
            <a:ext cx="592085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/>
              <a:t>НАЦИОНАЛЬНЫЙ ПРОЕКТ «ЗДРАВООХРАНЕНИЕ»</a:t>
            </a:r>
          </a:p>
          <a:p>
            <a:r>
              <a:rPr lang="ru-RU" sz="1800" dirty="0" smtClean="0"/>
              <a:t>городской округ</a:t>
            </a:r>
            <a:r>
              <a:rPr lang="ru-RU" sz="1800" dirty="0"/>
              <a:t>  </a:t>
            </a:r>
            <a:r>
              <a:rPr lang="ru-RU" sz="1800" dirty="0" smtClean="0"/>
              <a:t>Самара</a:t>
            </a:r>
            <a:endParaRPr lang="ru-RU" sz="1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578701"/>
              </p:ext>
            </p:extLst>
          </p:nvPr>
        </p:nvGraphicFramePr>
        <p:xfrm>
          <a:off x="29031" y="3140968"/>
          <a:ext cx="9108507" cy="3261360"/>
        </p:xfrm>
        <a:graphic>
          <a:graphicData uri="http://schemas.openxmlformats.org/drawingml/2006/table">
            <a:tbl>
              <a:tblPr firstRow="1" firstCol="1" bandRow="1"/>
              <a:tblGrid>
                <a:gridCol w="3313792"/>
                <a:gridCol w="688570"/>
                <a:gridCol w="868945"/>
                <a:gridCol w="847440"/>
                <a:gridCol w="847440"/>
                <a:gridCol w="847440"/>
                <a:gridCol w="847440"/>
                <a:gridCol w="847440"/>
              </a:tblGrid>
              <a:tr h="43089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66935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баннеров, размещенных МО, посвященных профилактике заболеваний, прохождению профилактических медицинских осмотров (на 10 тыс. населения МО, для городов на 1 внутригородской район) </a:t>
                      </a:r>
                      <a:endParaRPr lang="ru-RU" sz="1000" b="1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200" b="0" dirty="0" smtClean="0"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200" b="0" dirty="0" smtClean="0"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200" b="0" dirty="0" smtClean="0">
                          <a:effectLst/>
                          <a:latin typeface="+mj-lt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b="0" dirty="0"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200" b="0" dirty="0" smtClean="0"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200" b="0" dirty="0" smtClean="0"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200" b="0" dirty="0" smtClean="0">
                          <a:effectLst/>
                          <a:latin typeface="+mj-lt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b="0" dirty="0"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200" b="0" dirty="0" smtClean="0"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200" b="0" dirty="0" smtClean="0"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200" b="0" dirty="0" smtClean="0">
                          <a:effectLst/>
                          <a:latin typeface="+mj-lt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200" b="0" dirty="0" smtClean="0"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200" b="0" dirty="0" smtClean="0"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200" b="0" dirty="0" smtClean="0">
                          <a:effectLst/>
                          <a:latin typeface="+mj-lt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200" b="0" dirty="0" smtClean="0"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200" b="0" dirty="0" smtClean="0"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200" b="0" dirty="0" smtClean="0">
                          <a:effectLst/>
                          <a:latin typeface="+mj-lt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200" b="0" dirty="0" smtClean="0"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endParaRPr lang="ru-RU" sz="1200" b="0" dirty="0" smtClean="0"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200" b="0" dirty="0" smtClean="0">
                          <a:effectLst/>
                          <a:latin typeface="+mj-lt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effectLst/>
                        <a:latin typeface="+mj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Укомплектованность врачебных должностей в подразделениях, оказывающих медицинскую помощь в амбулаторных условиях (физическими лицами при коэффициенте совместительства не более  1,2) в Самарской области,  %</a:t>
                      </a:r>
                      <a:endParaRPr lang="ru-RU" sz="1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66,9</a:t>
                      </a:r>
                      <a:endParaRPr lang="ru-RU" sz="12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75,3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77,3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80,3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84,3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88,3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93,3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975365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Укомплектованность должностей среднего медицинского персонала в подразделениях, оказывающих медицинскую помощь в амбулаторных условиях (физическими лицами при коэффициенте совместительства не более  1,2), в Самарской области, %</a:t>
                      </a:r>
                      <a:endParaRPr lang="ru-RU" sz="1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+mj-lt"/>
                          <a:ea typeface="Times New Roman"/>
                        </a:rPr>
                        <a:t>59,3</a:t>
                      </a:r>
                      <a:r>
                        <a:rPr lang="ru-RU" sz="1200" b="0" dirty="0" smtClean="0">
                          <a:effectLst/>
                          <a:latin typeface="+mj-lt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dirty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baseline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62,3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baseline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64,3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baseline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67,3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baseline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72,3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baseline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80,3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baseline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95,1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794020"/>
              </p:ext>
            </p:extLst>
          </p:nvPr>
        </p:nvGraphicFramePr>
        <p:xfrm>
          <a:off x="70991" y="754031"/>
          <a:ext cx="9073009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1922"/>
                <a:gridCol w="2964539"/>
                <a:gridCol w="3036548"/>
              </a:tblGrid>
              <a:tr h="476074">
                <a:tc gridSpan="3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Arial"/>
                        </a:rPr>
                        <a:t>«Создание единого цифрового контура в здравоохранении на основе единой государственной информационной системы здравоохранения (ЕГИСЗ)»: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59181"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Планируется оснащение вычислительной техникой, медицинской информационной системой, подключение к централизованным сервисам по лабораторным и лучевым исследованиям, телемедицинским консультациям. В настоящее время завершается аудит оснащенности медицинских учреждений и формирование потребности на 2019-2021 гг.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Финансирование проекта и мероприятия по объектам не выделены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Выполнение Указа Президента РФ в части создания механизмов взаимодействия медицинских организаций на основе единой государственной информационной системы в сфере здравоохранения</a:t>
                      </a:r>
                      <a:endParaRPr lang="ru-RU" sz="11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9660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t>12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177717" y="1237401"/>
            <a:ext cx="49533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1. КУЛЬТУРНАЯ СРЕДА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177717" y="1533072"/>
            <a:ext cx="4942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2. ТВОРЧЕСКИЕ ЛЮДИ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177717" y="1840848"/>
            <a:ext cx="61962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3. ЦИФРОВАЯ КУЛЬТУРА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64507" y="744959"/>
            <a:ext cx="5127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Федеральные проекты, входящие в состав: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64506" y="2148625"/>
            <a:ext cx="31730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140971"/>
              </p:ext>
            </p:extLst>
          </p:nvPr>
        </p:nvGraphicFramePr>
        <p:xfrm>
          <a:off x="107504" y="5302880"/>
          <a:ext cx="8928993" cy="1139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42"/>
                <a:gridCol w="825257"/>
                <a:gridCol w="1008112"/>
                <a:gridCol w="1008112"/>
                <a:gridCol w="1045689"/>
                <a:gridCol w="1003388"/>
                <a:gridCol w="983520"/>
                <a:gridCol w="998617"/>
                <a:gridCol w="1081356"/>
              </a:tblGrid>
              <a:tr h="39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302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20,46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50,34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50,34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50,34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171,48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  <a:tr h="26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93,3%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761,08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405,88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401,65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270,64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262,45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270,64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2372,34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E282341-7461-4278-8440-05D20DE090ED}"/>
              </a:ext>
            </a:extLst>
          </p:cNvPr>
          <p:cNvSpPr/>
          <p:nvPr/>
        </p:nvSpPr>
        <p:spPr>
          <a:xfrm>
            <a:off x="177717" y="4875763"/>
            <a:ext cx="27815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Ресурсы (млн. рублей): 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14" name="Shape 435"/>
          <p:cNvSpPr/>
          <p:nvPr/>
        </p:nvSpPr>
        <p:spPr>
          <a:xfrm>
            <a:off x="2167449" y="167352"/>
            <a:ext cx="521552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«КУЛЬТУРА»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799174"/>
              </p:ext>
            </p:extLst>
          </p:nvPr>
        </p:nvGraphicFramePr>
        <p:xfrm>
          <a:off x="177717" y="2487181"/>
          <a:ext cx="8727974" cy="2256249"/>
        </p:xfrm>
        <a:graphic>
          <a:graphicData uri="http://schemas.openxmlformats.org/drawingml/2006/table">
            <a:tbl>
              <a:tblPr firstRow="1" firstCol="1" bandRow="1"/>
              <a:tblGrid>
                <a:gridCol w="3903438"/>
                <a:gridCol w="1051851"/>
                <a:gridCol w="709365"/>
                <a:gridCol w="700187"/>
                <a:gridCol w="612664"/>
                <a:gridCol w="612664"/>
                <a:gridCol w="560887"/>
                <a:gridCol w="576918"/>
              </a:tblGrid>
              <a:tr h="166937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01.01.2018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Период, год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9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90553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на 15% числа посещений организаций культуры 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 (нарастающим итогом)</a:t>
                      </a:r>
                      <a:endParaRPr lang="ru-RU" sz="1400" b="1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12900,07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тыс. посещений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101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103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03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107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77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1060491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числа обращений к цифровым ресурсам в сфере культуры в 5 раз 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(нарастающим итогом)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0,070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млн. обращений</a:t>
                      </a:r>
                      <a:endParaRPr lang="ru-RU" sz="1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0,07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0,11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0,14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0,21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0,28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0,35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80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rPr dirty="0"/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435" name="Shape 435"/>
          <p:cNvSpPr/>
          <p:nvPr/>
        </p:nvSpPr>
        <p:spPr>
          <a:xfrm>
            <a:off x="2306298" y="57256"/>
            <a:ext cx="474745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 smtClean="0"/>
              <a:t>НАЦИОНАЛЬНЫЙ ПРОЕКТ «КУЛЬТУРА» </a:t>
            </a:r>
          </a:p>
          <a:p>
            <a:r>
              <a:rPr lang="ru-RU" sz="1800" dirty="0" smtClean="0"/>
              <a:t>городской округ </a:t>
            </a:r>
            <a:r>
              <a:rPr lang="ru-RU" sz="1800" dirty="0"/>
              <a:t>Самара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775870"/>
              </p:ext>
            </p:extLst>
          </p:nvPr>
        </p:nvGraphicFramePr>
        <p:xfrm>
          <a:off x="107505" y="836711"/>
          <a:ext cx="8928990" cy="58186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6330"/>
                <a:gridCol w="2976330"/>
                <a:gridCol w="2976330"/>
              </a:tblGrid>
              <a:tr h="57233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Ключевые</a:t>
                      </a:r>
                      <a:r>
                        <a:rPr lang="ru-RU" b="1" baseline="0" dirty="0" smtClean="0"/>
                        <a:t> мероприятия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Объем</a:t>
                      </a:r>
                      <a:r>
                        <a:rPr lang="ru-RU" b="1" baseline="0" dirty="0" smtClean="0"/>
                        <a:t> финансирования </a:t>
                      </a:r>
                    </a:p>
                    <a:p>
                      <a:pPr algn="ctr"/>
                      <a:r>
                        <a:rPr lang="ru-RU" b="1" baseline="0" dirty="0" smtClean="0"/>
                        <a:t>(федеральные средства/областные средства)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Краткое обоснование</a:t>
                      </a:r>
                      <a:r>
                        <a:rPr lang="ru-RU" b="1" baseline="0" dirty="0" smtClean="0"/>
                        <a:t> наличия данного мероприятия в региональной составляющей НП</a:t>
                      </a:r>
                      <a:endParaRPr lang="ru-RU" b="1" dirty="0"/>
                    </a:p>
                  </a:txBody>
                  <a:tcPr/>
                </a:tc>
              </a:tr>
              <a:tr h="1240049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00B050"/>
                          </a:solidFill>
                        </a:rPr>
                        <a:t>Создание модельных муниципальных библиотек </a:t>
                      </a:r>
                    </a:p>
                    <a:p>
                      <a:r>
                        <a:rPr lang="ru-RU" sz="1200" dirty="0" smtClean="0"/>
                        <a:t>(2 заявки – филиал № 8 МБУК «СМИБС» и ЦГДБ МБУК</a:t>
                      </a:r>
                      <a:r>
                        <a:rPr lang="ru-RU" sz="1200" baseline="0" dirty="0" smtClean="0"/>
                        <a:t> «ЦСДБ»</a:t>
                      </a:r>
                      <a:r>
                        <a:rPr lang="ru-RU" sz="1200" dirty="0" smtClean="0"/>
                        <a:t>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Конкурс. Запрашивается по 5 млн.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Участие в мероприятии дает возможность библиотеке-участнице получить современное</a:t>
                      </a:r>
                      <a:r>
                        <a:rPr lang="ru-RU" sz="1200" baseline="0" dirty="0" smtClean="0"/>
                        <a:t> мультимедийное оборудование, доступ к высокоскоростному Интернету </a:t>
                      </a:r>
                      <a:endParaRPr lang="ru-RU" sz="1200" dirty="0"/>
                    </a:p>
                  </a:txBody>
                  <a:tcPr/>
                </a:tc>
              </a:tr>
              <a:tr h="1049272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00B050"/>
                          </a:solidFill>
                        </a:rPr>
                        <a:t>Оснащение детских школ искусств пианино отечественного производства </a:t>
                      </a:r>
                      <a:r>
                        <a:rPr lang="ru-RU" sz="1200" dirty="0" smtClean="0"/>
                        <a:t>(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для ДШИ приобретено 24 инструмента</a:t>
                      </a:r>
                      <a:r>
                        <a:rPr lang="ru-RU" sz="1200" dirty="0" smtClean="0"/>
                        <a:t>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Поставка инструментов</a:t>
                      </a:r>
                      <a:r>
                        <a:rPr lang="ru-RU" sz="1400" baseline="0" dirty="0" smtClean="0"/>
                        <a:t> с фабрики-изготовителя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Укрепление материально-технической базы детских школ искусств  в рамках совместной программы </a:t>
                      </a:r>
                      <a:r>
                        <a:rPr lang="ru-RU" sz="1200" dirty="0" err="1" smtClean="0"/>
                        <a:t>Минпромторга</a:t>
                      </a:r>
                      <a:r>
                        <a:rPr lang="ru-RU" sz="1200" dirty="0" smtClean="0"/>
                        <a:t> России и Минкультуры России</a:t>
                      </a:r>
                      <a:endParaRPr lang="ru-RU" sz="1200" dirty="0"/>
                    </a:p>
                  </a:txBody>
                  <a:tcPr/>
                </a:tc>
              </a:tr>
              <a:tr h="1240049">
                <a:tc>
                  <a:txBody>
                    <a:bodyPr/>
                    <a:lstStyle/>
                    <a:p>
                      <a:r>
                        <a:rPr lang="ru-RU" sz="1200" b="1" i="1" u="none" strike="noStrike" cap="none" spc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Поддержка творческих проектов, НКО направленных на укрепление российской гражданской идентичности </a:t>
                      </a:r>
                    </a:p>
                    <a:p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(6 заявок от общественных организаций Самары)</a:t>
                      </a:r>
                      <a:endParaRPr lang="ru-RU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Конкурс.</a:t>
                      </a:r>
                      <a:r>
                        <a:rPr lang="ru-RU" sz="1400" baseline="0" dirty="0" smtClean="0"/>
                        <a:t> Запрашивается по 3 млн. рублей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Проведение Всероссийского театрального фестиваля провинциальных театров России «</a:t>
                      </a:r>
                      <a:r>
                        <a:rPr lang="ru-RU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ПоМост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»</a:t>
                      </a:r>
                      <a:endParaRPr lang="ru-RU" sz="1200" dirty="0"/>
                    </a:p>
                  </a:txBody>
                  <a:tcPr/>
                </a:tc>
              </a:tr>
              <a:tr h="858496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00B050"/>
                          </a:solidFill>
                        </a:rPr>
                        <a:t>Капитальный ремонт </a:t>
                      </a:r>
                      <a: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ДК «Октябрь» МБУК «ДК «Чайка» </a:t>
                      </a:r>
                    </a:p>
                    <a:p>
                      <a:r>
                        <a:rPr lang="ru-RU" sz="1200" b="1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г.о</a:t>
                      </a:r>
                      <a: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. Самара </a:t>
                      </a:r>
                      <a:endParaRPr lang="ru-RU" sz="1200" b="1" i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(0,00/70,00 млн. рублей)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Ввод</a:t>
                      </a:r>
                      <a:r>
                        <a:rPr lang="ru-RU" sz="1200" baseline="0" dirty="0" smtClean="0"/>
                        <a:t> в эксплуатацию даст возможность расширить функционал деятельности дома культуры, повысит посещаемость </a:t>
                      </a:r>
                      <a:endParaRPr lang="ru-RU" sz="1200" dirty="0"/>
                    </a:p>
                  </a:txBody>
                  <a:tcPr/>
                </a:tc>
              </a:tr>
              <a:tr h="858496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00B050"/>
                          </a:solidFill>
                        </a:rPr>
                        <a:t>Проектирование реконструкции здания ГБУК «Самарский драматический театр им. М. Горького»</a:t>
                      </a:r>
                      <a:endParaRPr lang="ru-RU" sz="12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 – (0,00/24,27 млн. руб.) 2020 – (0,00/31,46 млн. руб.) 2021 – (0,00/40,24 млн. руб.)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Острая потребность</a:t>
                      </a:r>
                      <a:r>
                        <a:rPr lang="ru-RU" sz="1200" baseline="0" dirty="0" smtClean="0"/>
                        <a:t> в сохранении здания театра как памятника 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градостроительства и архитектуры, как знакового объекта </a:t>
                      </a:r>
                      <a:r>
                        <a:rPr lang="ru-RU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г.о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. Самара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8685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435" name="Shape 435"/>
          <p:cNvSpPr/>
          <p:nvPr/>
        </p:nvSpPr>
        <p:spPr>
          <a:xfrm>
            <a:off x="2306298" y="57256"/>
            <a:ext cx="474745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 smtClean="0"/>
              <a:t>НАЦИОНАЛЬНЫЙ ПРОЕКТ «КУЛЬТУРА» </a:t>
            </a:r>
          </a:p>
          <a:p>
            <a:r>
              <a:rPr lang="ru-RU" sz="1800" dirty="0" smtClean="0"/>
              <a:t>городской округ </a:t>
            </a:r>
            <a:r>
              <a:rPr lang="ru-RU" sz="1800" dirty="0"/>
              <a:t>Самара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387073"/>
              </p:ext>
            </p:extLst>
          </p:nvPr>
        </p:nvGraphicFramePr>
        <p:xfrm>
          <a:off x="107505" y="836711"/>
          <a:ext cx="8928990" cy="1578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6330"/>
                <a:gridCol w="2976330"/>
                <a:gridCol w="2976330"/>
              </a:tblGrid>
              <a:tr h="57233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Ключевые</a:t>
                      </a:r>
                      <a:r>
                        <a:rPr lang="ru-RU" b="1" baseline="0" dirty="0" smtClean="0"/>
                        <a:t> мероприятия в 2019 году</a:t>
                      </a:r>
                      <a:endParaRPr lang="ru-RU" b="1" dirty="0" smtClean="0"/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Объем</a:t>
                      </a:r>
                      <a:r>
                        <a:rPr lang="ru-RU" b="1" baseline="0" dirty="0" smtClean="0"/>
                        <a:t> финансирования на 2019 год (федеральные средства/областные средства)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Краткое обоснование</a:t>
                      </a:r>
                      <a:r>
                        <a:rPr lang="ru-RU" b="1" baseline="0" dirty="0" smtClean="0"/>
                        <a:t> наличия данного мероприятия в региональной составляющей НП</a:t>
                      </a:r>
                      <a:endParaRPr lang="ru-RU" b="1" dirty="0"/>
                    </a:p>
                  </a:txBody>
                  <a:tcPr/>
                </a:tc>
              </a:tr>
              <a:tr h="795822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00B050"/>
                          </a:solidFill>
                        </a:rPr>
                        <a:t>Модернизация регионального</a:t>
                      </a:r>
                      <a:r>
                        <a:rPr lang="ru-RU" sz="1200" b="1" i="1" baseline="0" dirty="0" smtClean="0">
                          <a:solidFill>
                            <a:srgbClr val="00B050"/>
                          </a:solidFill>
                        </a:rPr>
                        <a:t> театра кукол путем реконструкции </a:t>
                      </a:r>
                      <a:endParaRPr lang="ru-RU" sz="1200" b="1" i="1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(0,00/192,76 млн. 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Ввод</a:t>
                      </a:r>
                      <a:r>
                        <a:rPr lang="ru-RU" sz="1200" baseline="0" dirty="0" smtClean="0"/>
                        <a:t> в эксплуатацию даст возможность создания новых постановок, увеличения посещаемости театра 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5910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7" name="Shape 435"/>
          <p:cNvSpPr/>
          <p:nvPr/>
        </p:nvSpPr>
        <p:spPr>
          <a:xfrm>
            <a:off x="2306299" y="57256"/>
            <a:ext cx="474745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 smtClean="0"/>
              <a:t>НАЦИОНАЛЬНЫЙ ПРОЕКТ «КУЛЬТУРА» </a:t>
            </a:r>
          </a:p>
          <a:p>
            <a:r>
              <a:rPr lang="ru-RU" sz="1800" dirty="0"/>
              <a:t>городской округ Самара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162536"/>
              </p:ext>
            </p:extLst>
          </p:nvPr>
        </p:nvGraphicFramePr>
        <p:xfrm>
          <a:off x="251520" y="1268760"/>
          <a:ext cx="8712971" cy="3816424"/>
        </p:xfrm>
        <a:graphic>
          <a:graphicData uri="http://schemas.openxmlformats.org/drawingml/2006/table">
            <a:tbl>
              <a:tblPr firstRow="1" firstCol="1" bandRow="1"/>
              <a:tblGrid>
                <a:gridCol w="2855510"/>
                <a:gridCol w="849778"/>
                <a:gridCol w="852188"/>
                <a:gridCol w="831099"/>
                <a:gridCol w="831099"/>
                <a:gridCol w="831099"/>
                <a:gridCol w="831099"/>
                <a:gridCol w="831099"/>
              </a:tblGrid>
              <a:tr h="7606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76020">
                <a:tc>
                  <a:txBody>
                    <a:bodyPr/>
                    <a:lstStyle/>
                    <a:p>
                      <a:pPr marL="3048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0" dirty="0" smtClean="0">
                          <a:solidFill>
                            <a:prstClr val="black"/>
                          </a:solidFill>
                          <a:latin typeface="Georgia" panose="02040502050405020303" pitchFamily="18" charset="0"/>
                        </a:rPr>
                        <a:t>1. Количество созданных (реконструированных) и капитально отремонтированных объектов организаций культуры (ед.) (нарастающим итогом</a:t>
                      </a:r>
                      <a:r>
                        <a:rPr lang="ru-RU" sz="1400" b="0" kern="0" dirty="0" smtClean="0">
                          <a:solidFill>
                            <a:prstClr val="black"/>
                          </a:solidFill>
                        </a:rPr>
                        <a:t>)</a:t>
                      </a:r>
                      <a:endParaRPr lang="ru-RU" sz="1400" b="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1479773">
                <a:tc>
                  <a:txBody>
                    <a:bodyPr/>
                    <a:lstStyle/>
                    <a:p>
                      <a:pPr marL="3048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2.Количество организаций культуры, получивших современное оборудование (ед.) (нарастающим итогом)</a:t>
                      </a:r>
                      <a:endParaRPr lang="ru-RU" sz="1400" dirty="0" smtClean="0">
                        <a:solidFill>
                          <a:srgbClr val="0070C0"/>
                        </a:solidFill>
                        <a:latin typeface="Georgia" panose="02040502050405020303" pitchFamily="18" charset="0"/>
                      </a:endParaRPr>
                    </a:p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124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611781"/>
            <a:ext cx="233395" cy="246221"/>
          </a:xfrm>
        </p:spPr>
        <p:txBody>
          <a:bodyPr/>
          <a:lstStyle/>
          <a:p>
            <a:fld id="{33D78B8A-58FF-4BB4-B6B6-A98D4AC5AC54}" type="slidenum">
              <a:rPr lang="ru-RU" smtClean="0"/>
              <a:t>16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661668" y="1070864"/>
            <a:ext cx="37767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1.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«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Современная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школа»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685042" y="1366598"/>
            <a:ext cx="37415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2.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«Успех каждого ребёнка»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685041" y="1662716"/>
            <a:ext cx="37076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3.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«Поддержка семей, имеющих детей»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64508" y="744959"/>
            <a:ext cx="5127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Федеральные проекты, входящие в состав: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64508" y="2276274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Основные 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181412"/>
              </p:ext>
            </p:extLst>
          </p:nvPr>
        </p:nvGraphicFramePr>
        <p:xfrm>
          <a:off x="98088" y="5168265"/>
          <a:ext cx="8928993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42"/>
                <a:gridCol w="969274"/>
                <a:gridCol w="864095"/>
                <a:gridCol w="1008112"/>
                <a:gridCol w="1045689"/>
                <a:gridCol w="1003388"/>
                <a:gridCol w="983520"/>
                <a:gridCol w="998617"/>
                <a:gridCol w="1081356"/>
              </a:tblGrid>
              <a:tr h="39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млн. руб.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2019 - 2024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302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408,9614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1301,4654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1060,8834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206,7024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154,8024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2611,9264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5744,7414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  <a:tr h="26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184,8703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281,5243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171,2153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31,8713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23,4223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403,7293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1096,6328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E282341-7461-4278-8440-05D20DE090ED}"/>
              </a:ext>
            </a:extLst>
          </p:cNvPr>
          <p:cNvSpPr/>
          <p:nvPr/>
        </p:nvSpPr>
        <p:spPr>
          <a:xfrm>
            <a:off x="149699" y="4706486"/>
            <a:ext cx="2654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Ресурсы (</a:t>
            </a:r>
            <a:r>
              <a:rPr lang="ru-RU" sz="1600" b="1" dirty="0">
                <a:solidFill>
                  <a:srgbClr val="00B050"/>
                </a:solidFill>
              </a:rPr>
              <a:t>млн. рублей):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594978"/>
              </p:ext>
            </p:extLst>
          </p:nvPr>
        </p:nvGraphicFramePr>
        <p:xfrm>
          <a:off x="291829" y="2780928"/>
          <a:ext cx="7670086" cy="1820884"/>
        </p:xfrm>
        <a:graphic>
          <a:graphicData uri="http://schemas.openxmlformats.org/drawingml/2006/table">
            <a:tbl>
              <a:tblPr firstRow="1" firstCol="1" bandRow="1"/>
              <a:tblGrid>
                <a:gridCol w="5459980"/>
                <a:gridCol w="1113715"/>
                <a:gridCol w="1096391"/>
              </a:tblGrid>
              <a:tr h="49609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Основные целевые показатели</a:t>
                      </a:r>
                      <a:endParaRPr lang="ru-RU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64108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Доля детей в возрасте от 5 до 18 лет, охваченных дополнительным образованием, %</a:t>
                      </a:r>
                      <a:endParaRPr lang="ru-RU" sz="12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78,5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80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76068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Численность обучающихся, вовлеченных в деятельность общественных объединений, тыс. человек</a:t>
                      </a:r>
                      <a:endParaRPr lang="ru-RU" sz="1200" b="1" dirty="0"/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120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180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1838834" y="167352"/>
            <a:ext cx="587276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«ОБРАЗОВАНИЕ»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685040" y="1957236"/>
            <a:ext cx="37076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4.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«Цифровая образовательная среда»</a:t>
            </a:r>
            <a:r>
              <a:rPr lang="ru-RU" sz="1400" b="1" spc="-20" dirty="0" smtClean="0">
                <a:latin typeface="Calibri"/>
                <a:ea typeface="Times New Roman"/>
                <a:cs typeface="Times New Roman"/>
              </a:rPr>
              <a:t> 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4644008" y="1085598"/>
            <a:ext cx="37076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5</a:t>
            </a:r>
            <a:r>
              <a:rPr lang="ru-RU" sz="1400" b="1" kern="0" dirty="0" smtClean="0">
                <a:solidFill>
                  <a:prstClr val="black"/>
                </a:solidFill>
              </a:rPr>
              <a:t>.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«Учитель будущего»</a:t>
            </a:r>
            <a:r>
              <a:rPr lang="ru-RU" sz="1400" b="1" spc="-20" dirty="0" smtClean="0">
                <a:latin typeface="Calibri"/>
                <a:ea typeface="Times New Roman"/>
                <a:cs typeface="Times New Roman"/>
              </a:rPr>
              <a:t> 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4644008" y="1359784"/>
            <a:ext cx="37076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6.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«Молодые профессионалы»</a:t>
            </a:r>
            <a:r>
              <a:rPr lang="ru-RU" sz="1400" b="1" spc="-20" dirty="0" smtClean="0">
                <a:latin typeface="Calibri"/>
                <a:ea typeface="Times New Roman"/>
                <a:cs typeface="Times New Roman"/>
              </a:rPr>
              <a:t> 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4660461" y="1622700"/>
            <a:ext cx="37076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7.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«Новые возможности для каждого»</a:t>
            </a:r>
            <a:r>
              <a:rPr lang="ru-RU" sz="1400" b="1" spc="-20" dirty="0" smtClean="0">
                <a:latin typeface="Calibri"/>
                <a:ea typeface="Times New Roman"/>
                <a:cs typeface="Times New Roman"/>
              </a:rPr>
              <a:t> 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4677587" y="1930477"/>
            <a:ext cx="37076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8.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«Социальная активность»</a:t>
            </a:r>
            <a:r>
              <a:rPr lang="ru-RU" sz="1400" b="1" spc="-20" dirty="0" smtClean="0">
                <a:latin typeface="Calibri"/>
                <a:ea typeface="Times New Roman"/>
                <a:cs typeface="Times New Roman"/>
              </a:rPr>
              <a:t> 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5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435" name="Shape 435"/>
          <p:cNvSpPr/>
          <p:nvPr/>
        </p:nvSpPr>
        <p:spPr>
          <a:xfrm>
            <a:off x="2032984" y="57256"/>
            <a:ext cx="529407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/>
              <a:t>НАЦИОНАЛЬНЫЙ ПРОЕКТ «ОБРАЗОВАНИЕ»</a:t>
            </a:r>
          </a:p>
          <a:p>
            <a:r>
              <a:rPr lang="ru-RU" sz="1800" dirty="0" smtClean="0"/>
              <a:t>городской округ Самара</a:t>
            </a: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524036"/>
              </p:ext>
            </p:extLst>
          </p:nvPr>
        </p:nvGraphicFramePr>
        <p:xfrm>
          <a:off x="688649" y="1077564"/>
          <a:ext cx="8100894" cy="509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0298"/>
                <a:gridCol w="2700298"/>
                <a:gridCol w="270029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Ключевые</a:t>
                      </a:r>
                      <a:r>
                        <a:rPr lang="ru-RU" b="1" baseline="0" dirty="0" smtClean="0"/>
                        <a:t> мероприятия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Объем</a:t>
                      </a:r>
                      <a:r>
                        <a:rPr lang="ru-RU" b="1" baseline="0" dirty="0" smtClean="0"/>
                        <a:t> финансирования (федеральные средства/областные средства)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Краткое обоснование</a:t>
                      </a:r>
                      <a:r>
                        <a:rPr lang="ru-RU" b="1" baseline="0" dirty="0" smtClean="0"/>
                        <a:t> наличия данного мероприятия в региональной составляющей НП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Создание на базе Самарского государственного технического университета ключевого центра дополнительного образования детей.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 201 млн. руб./1,172 млн.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Центр, используя возможности образовательных организаций высшего образования (кадровые, инфраструктурные, материально-технические), обеспечит обучение детей по актуальным дополнительным общеобразовательным программам, в том числе в рамках решения кадровых задач Стратегии научно-технологического развития.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Создание на базе</a:t>
                      </a:r>
                      <a:r>
                        <a:rPr lang="ru-RU" baseline="0" dirty="0" smtClean="0"/>
                        <a:t> Самарского дворца детского и юношеского творчества</a:t>
                      </a:r>
                      <a:r>
                        <a:rPr lang="ru-RU" dirty="0" smtClean="0"/>
                        <a:t> модельного центра дополнительного</a:t>
                      </a:r>
                      <a:r>
                        <a:rPr lang="ru-RU" baseline="0" dirty="0" smtClean="0"/>
                        <a:t> образования детей. 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9,066 млн. руб./1,476 млн.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Создание модельного центра позволит реализовать целевую модель адресной поддержки отдельных категорий детей, в том числе оказавшихся в трудной жизненной ситуации, для получения доступного дополнительного образования и реализации талантов детей из малообеспеченных семей, а также проведение мониторинга доступности дополнительного образования с учетом индивидуальных потребностей и особенностей детей различных категорий.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Создание Ресурсного центра поддержки и развития добровольчества (</a:t>
                      </a:r>
                      <a:r>
                        <a:rPr lang="ru-RU" dirty="0" err="1" smtClean="0"/>
                        <a:t>волонтерства</a:t>
                      </a:r>
                      <a:r>
                        <a:rPr lang="ru-RU" dirty="0" smtClean="0"/>
                        <a:t>) Самарской области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9,521 млн. руб./1,550 млн.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Создание Центра обеспечит условия для развития наставничества, поддержки общественных инициатив и проектов, в том числе в сфере добровольчества (</a:t>
                      </a:r>
                      <a:r>
                        <a:rPr lang="ru-RU" dirty="0" err="1" smtClean="0"/>
                        <a:t>волонтерства</a:t>
                      </a:r>
                      <a:r>
                        <a:rPr lang="ru-RU" dirty="0" smtClean="0"/>
                        <a:t>).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6443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435" name="Shape 435"/>
          <p:cNvSpPr/>
          <p:nvPr/>
        </p:nvSpPr>
        <p:spPr>
          <a:xfrm>
            <a:off x="2032984" y="57256"/>
            <a:ext cx="529407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/>
              <a:t>НАЦИОНАЛЬНЫЙ ПРОЕКТ «ОБРАЗОВАНИЕ»</a:t>
            </a:r>
          </a:p>
          <a:p>
            <a:r>
              <a:rPr lang="ru-RU" sz="1800" dirty="0" smtClean="0"/>
              <a:t>городской округ Самара</a:t>
            </a: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783564"/>
              </p:ext>
            </p:extLst>
          </p:nvPr>
        </p:nvGraphicFramePr>
        <p:xfrm>
          <a:off x="688649" y="1077564"/>
          <a:ext cx="8100894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0298"/>
                <a:gridCol w="2700298"/>
                <a:gridCol w="270029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Ключевые</a:t>
                      </a:r>
                      <a:r>
                        <a:rPr lang="ru-RU" b="1" baseline="0" dirty="0" smtClean="0"/>
                        <a:t> мероприятия в 2019 году</a:t>
                      </a:r>
                      <a:endParaRPr lang="ru-RU" b="1" dirty="0" smtClean="0"/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Объем</a:t>
                      </a:r>
                      <a:r>
                        <a:rPr lang="ru-RU" b="1" baseline="0" dirty="0" smtClean="0"/>
                        <a:t> финансирования на 2019 год (федеральные средства/областные средства)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Краткое обоснование</a:t>
                      </a:r>
                      <a:r>
                        <a:rPr lang="ru-RU" b="1" baseline="0" dirty="0" smtClean="0"/>
                        <a:t> наличия данного мероприятия в региональной составляющей НП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Создание в учреждениях среднего профессионального образования мастерских, оснащенных современной материально-технической базой по одной из компетенций.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Поданы заявки на участие в конкурсе Самарским торгово-экономическим колледжем, Самарским государственным колледжем сервисных технологий и дизайна, Самарским многопрофильным колледжем им. </a:t>
                      </a:r>
                      <a:r>
                        <a:rPr lang="ru-RU" dirty="0" err="1" smtClean="0"/>
                        <a:t>В.В.Бертенева</a:t>
                      </a:r>
                      <a:r>
                        <a:rPr lang="ru-RU" dirty="0" smtClean="0"/>
                        <a:t>, Самарским государственным колледжем, Самарским колледжем сервиса производственного обучения им. Героя Российской Федерации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Е.В.Золотухина</a:t>
                      </a:r>
                      <a:r>
                        <a:rPr lang="ru-RU" baseline="0" dirty="0" smtClean="0"/>
                        <a:t>, Поволжским государственным колледжем</a:t>
                      </a:r>
                      <a:r>
                        <a:rPr lang="ru-RU" dirty="0" smtClean="0"/>
                        <a:t>. В учреждениях, которые победят, будут созданы мастерские, сразу пять  в одном учреждении-победителе, по одной из компетенций, которую формирует учреждение в ходе реализации своей образовательной программы.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129,3 млн. руб./ 63,6 млн. руб.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(в случае победы всех учреждений, заявившихся на конкурс)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Создание мастерских, оснащённых современной материально-технической базой, позволит: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  - выстроить систему эффективной подготовки и дополнительного профессионального образования по профессиям, в том числе для сдачи демонстрационного экзамена с учетом опыта Союза </a:t>
                      </a:r>
                      <a:r>
                        <a:rPr lang="ru-RU" dirty="0" err="1" smtClean="0"/>
                        <a:t>Ворлдскиллс</a:t>
                      </a:r>
                      <a:r>
                        <a:rPr lang="ru-RU" dirty="0" smtClean="0"/>
                        <a:t> Россия;</a:t>
                      </a:r>
                    </a:p>
                    <a:p>
                      <a:pPr algn="ctr"/>
                      <a:r>
                        <a:rPr lang="ru-RU" dirty="0" smtClean="0"/>
                        <a:t>- обеспечить подготовку квалифицированных рабочих, служащих и специалистов среднего звена в соответствии с современными стандартами и передовыми технологиями, в том числе стандартами </a:t>
                      </a:r>
                      <a:r>
                        <a:rPr lang="ru-RU" dirty="0" err="1" smtClean="0"/>
                        <a:t>Ворлдскиллс</a:t>
                      </a:r>
                      <a:r>
                        <a:rPr lang="ru-RU" dirty="0" smtClean="0"/>
                        <a:t> Россия;</a:t>
                      </a:r>
                    </a:p>
                    <a:p>
                      <a:pPr algn="ctr"/>
                      <a:r>
                        <a:rPr lang="ru-RU" dirty="0" smtClean="0"/>
                        <a:t>- оказать влияние на рост конкурентоспособности среднего профессионального образования Российской Федерации на международном уровне.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0074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7" name="Shape 435"/>
          <p:cNvSpPr/>
          <p:nvPr/>
        </p:nvSpPr>
        <p:spPr>
          <a:xfrm>
            <a:off x="2032984" y="57256"/>
            <a:ext cx="529407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/>
              <a:t>НАЦИОНАЛЬНЫЙ ПРОЕКТ «ОБРАЗОВАНИЕ»</a:t>
            </a:r>
          </a:p>
          <a:p>
            <a:r>
              <a:rPr lang="ru-RU" sz="1800" dirty="0" smtClean="0"/>
              <a:t>городской </a:t>
            </a:r>
            <a:r>
              <a:rPr lang="ru-RU" sz="1800" dirty="0"/>
              <a:t>округ Самара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477946"/>
              </p:ext>
            </p:extLst>
          </p:nvPr>
        </p:nvGraphicFramePr>
        <p:xfrm>
          <a:off x="251520" y="1124745"/>
          <a:ext cx="8559547" cy="5207374"/>
        </p:xfrm>
        <a:graphic>
          <a:graphicData uri="http://schemas.openxmlformats.org/drawingml/2006/table">
            <a:tbl>
              <a:tblPr firstRow="1" firstCol="1" bandRow="1"/>
              <a:tblGrid>
                <a:gridCol w="2976643"/>
                <a:gridCol w="663401"/>
                <a:gridCol w="837183"/>
                <a:gridCol w="816464"/>
                <a:gridCol w="816464"/>
                <a:gridCol w="816464"/>
                <a:gridCol w="816464"/>
                <a:gridCol w="816464"/>
              </a:tblGrid>
              <a:tr h="4443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10951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Число участников открытых онлайн-уроков, реализуемых с учетом опыта цикла открытых уроков «</a:t>
                      </a:r>
                      <a:r>
                        <a:rPr lang="ru-RU" sz="11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Проектория</a:t>
                      </a: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», «Уроки настоящего» или иных аналогичных по возможностям, функциям и результатам проектах, направленных на раннюю профориентацию, тыс. человек</a:t>
                      </a:r>
                    </a:p>
                    <a:p>
                      <a:pPr marL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0,5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23,678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36,178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57,352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72,065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91,786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111,535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910951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граждан, положительно оценивших качество услуг психолого-педагогической, методической и консультативной помощи, от общего числа обратившихся за получением услуги, процент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771479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Число мастерских, оснащенных современной материально-технической базой по одной из компетенций накопительным итогом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7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12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748991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u="none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граждан, вовлеченных в добровольческую деятельность, % </a:t>
                      </a:r>
                    </a:p>
                    <a:p>
                      <a:pPr marL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u="none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(от числа проживающих в муниципальном образовании)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977633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молодежи, задействованной в мероприятиях по вовлечению в творческую деятельность, % </a:t>
                      </a:r>
                    </a:p>
                    <a:p>
                      <a:pPr marL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(от общего числа молодежи в муниципальном образовании)</a:t>
                      </a: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1914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25176" y="744959"/>
            <a:ext cx="9118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</a:rPr>
              <a:t>Федеральные проекты, входящие в состав:</a:t>
            </a:r>
          </a:p>
          <a:p>
            <a:r>
              <a:rPr lang="ru-RU" sz="1200" b="1" dirty="0" smtClean="0"/>
              <a:t>1. «</a:t>
            </a:r>
            <a:r>
              <a:rPr lang="ru-RU" sz="1200" b="1" dirty="0"/>
              <a:t>Финансовая поддержка семей при рождении детей»</a:t>
            </a:r>
          </a:p>
          <a:p>
            <a:r>
              <a:rPr lang="ru-RU" sz="1200" b="1" dirty="0"/>
              <a:t>2</a:t>
            </a:r>
            <a:r>
              <a:rPr lang="ru-RU" sz="1200" b="1" dirty="0" smtClean="0"/>
              <a:t>. «</a:t>
            </a:r>
            <a:r>
              <a:rPr lang="ru-RU" sz="1200" b="1" dirty="0"/>
              <a:t>Содействие занятости женщин – создание условий дошкольного образования для детей в возрасте до трех лет»</a:t>
            </a:r>
          </a:p>
          <a:p>
            <a:r>
              <a:rPr lang="ru-RU" sz="1200" b="1" dirty="0"/>
              <a:t>3</a:t>
            </a:r>
            <a:r>
              <a:rPr lang="ru-RU" sz="1200" b="1" dirty="0" smtClean="0"/>
              <a:t>. «</a:t>
            </a:r>
            <a:r>
              <a:rPr lang="ru-RU" sz="1200" b="1" dirty="0"/>
              <a:t>Старшее поколение»</a:t>
            </a:r>
          </a:p>
          <a:p>
            <a:r>
              <a:rPr lang="ru-RU" sz="1200" b="1" dirty="0"/>
              <a:t>4</a:t>
            </a:r>
            <a:r>
              <a:rPr lang="ru-RU" sz="1200" b="1" dirty="0" smtClean="0"/>
              <a:t>. «</a:t>
            </a:r>
            <a:r>
              <a:rPr lang="ru-RU" sz="1200" b="1" dirty="0"/>
              <a:t>Укрепление общественного здоровья»</a:t>
            </a:r>
          </a:p>
          <a:p>
            <a:r>
              <a:rPr lang="ru-RU" sz="1200" b="1" dirty="0"/>
              <a:t>5</a:t>
            </a:r>
            <a:r>
              <a:rPr lang="ru-RU" sz="1200" b="1" dirty="0" smtClean="0"/>
              <a:t>. «</a:t>
            </a:r>
            <a:r>
              <a:rPr lang="ru-RU" sz="1200" b="1" dirty="0"/>
              <a:t>Спорт-норма жизни</a:t>
            </a:r>
            <a:r>
              <a:rPr lang="ru-RU" sz="1200" b="1" dirty="0" smtClean="0"/>
              <a:t>»</a:t>
            </a:r>
            <a:endParaRPr lang="ru-RU" sz="1200" b="1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77717" y="1776011"/>
            <a:ext cx="31598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456876"/>
              </p:ext>
            </p:extLst>
          </p:nvPr>
        </p:nvGraphicFramePr>
        <p:xfrm>
          <a:off x="120091" y="4775666"/>
          <a:ext cx="8928993" cy="16889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42"/>
                <a:gridCol w="3489554"/>
                <a:gridCol w="648072"/>
                <a:gridCol w="648072"/>
                <a:gridCol w="648072"/>
                <a:gridCol w="576064"/>
                <a:gridCol w="648072"/>
                <a:gridCol w="648072"/>
                <a:gridCol w="648073"/>
              </a:tblGrid>
              <a:tr h="504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софинансирования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283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32,6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3 744,10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2 162,13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2 494,25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1 409,20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895,87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909,87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11 615,40</a:t>
                      </a:r>
                    </a:p>
                  </a:txBody>
                  <a:tcPr marL="9525" marR="9525" marT="9525" marB="0" anchor="ctr"/>
                </a:tc>
              </a:tr>
              <a:tr h="233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3,7% (государственные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внебюджетные фонды РФ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1 204,20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63,3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2 513,68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3 759,87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3 603,21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4 374,51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4 142,76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4 164,80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22 558,85</a:t>
                      </a:r>
                    </a:p>
                  </a:txBody>
                  <a:tcPr marL="9525" marR="9525" marT="9525" marB="0" anchor="ctr"/>
                </a:tc>
              </a:tr>
              <a:tr h="290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0,4% (МБ)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142,17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E282341-7461-4278-8440-05D20DE090ED}"/>
              </a:ext>
            </a:extLst>
          </p:cNvPr>
          <p:cNvSpPr/>
          <p:nvPr/>
        </p:nvSpPr>
        <p:spPr>
          <a:xfrm>
            <a:off x="177717" y="4437112"/>
            <a:ext cx="23054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Ресурсы </a:t>
            </a:r>
            <a:r>
              <a:rPr lang="ru-RU" sz="1200" b="1" dirty="0">
                <a:solidFill>
                  <a:srgbClr val="00B050"/>
                </a:solidFill>
              </a:rPr>
              <a:t>(млн. рублей)</a:t>
            </a:r>
            <a:r>
              <a:rPr lang="ru-RU" sz="1600" b="1" dirty="0">
                <a:solidFill>
                  <a:srgbClr val="00B050"/>
                </a:solidFill>
              </a:rPr>
              <a:t>: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159314"/>
              </p:ext>
            </p:extLst>
          </p:nvPr>
        </p:nvGraphicFramePr>
        <p:xfrm>
          <a:off x="179512" y="2028257"/>
          <a:ext cx="8784975" cy="2278711"/>
        </p:xfrm>
        <a:graphic>
          <a:graphicData uri="http://schemas.openxmlformats.org/drawingml/2006/table">
            <a:tbl>
              <a:tblPr firstRow="1" firstCol="1" bandRow="1"/>
              <a:tblGrid>
                <a:gridCol w="4032448"/>
                <a:gridCol w="720080"/>
                <a:gridCol w="720080"/>
                <a:gridCol w="648072"/>
                <a:gridCol w="648072"/>
                <a:gridCol w="648072"/>
                <a:gridCol w="720080"/>
                <a:gridCol w="648071"/>
              </a:tblGrid>
              <a:tr h="3926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050" b="1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8667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Arial Unicode MS"/>
                          <a:cs typeface="+mn-cs"/>
                          <a:sym typeface="Arial"/>
                        </a:rPr>
                        <a:t>Снижение смертности населения старше трудоспособного возраста (на 1000 человек населения соответствующего возраста</a:t>
                      </a:r>
                      <a:endParaRPr lang="ru-RU" sz="10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Arial Unicode MS"/>
                        <a:cs typeface="+mn-cs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37,7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37,1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36,4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35,8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35,1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34,5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33,8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Arial Unicode MS"/>
                          <a:cs typeface="+mn-cs"/>
                          <a:sym typeface="Arial"/>
                        </a:rPr>
                        <a:t>Значение суммарного коэффициента рождаемости </a:t>
                      </a:r>
                      <a:endParaRPr lang="ru-RU" sz="10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Arial Unicode MS"/>
                        <a:cs typeface="+mn-cs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1,538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1,563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1,580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1,604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1,621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1,644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Arial Unicode MS"/>
                          <a:cs typeface="+mn-cs"/>
                          <a:sym typeface="Arial"/>
                        </a:rPr>
                        <a:t>Обращаемость в медицинские организации по вопросам  здорового образа жизни (тысяч человек)</a:t>
                      </a:r>
                      <a:endParaRPr lang="ru-RU" sz="10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Arial Unicode MS"/>
                        <a:cs typeface="+mn-cs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141,0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142,4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143,8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145,3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146,7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148,2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149,7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455601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Arial Unicode MS"/>
                          <a:cs typeface="+mn-cs"/>
                          <a:sym typeface="Arial"/>
                        </a:rPr>
                        <a:t>Число лиц, которым рекомендованы индивидуальные планы по здоровому образу жизни (паспорта здоровья) в центрах здоровья (млн. человек)</a:t>
                      </a:r>
                      <a:endParaRPr lang="ru-RU" sz="10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Arial Unicode MS"/>
                        <a:cs typeface="+mn-cs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0,150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0,152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0,159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0,170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0,179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0,188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0,197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303894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Arial Unicode MS"/>
                          <a:cs typeface="+mn-cs"/>
                          <a:sym typeface="Arial"/>
                        </a:rPr>
                        <a:t>Доля граждан Самарской области, систематически занимающихся физической культурой и спортом,%</a:t>
                      </a:r>
                      <a:endParaRPr lang="ru-RU" sz="10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Arial Unicode MS"/>
                        <a:cs typeface="+mn-cs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36,0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39,0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42,0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45,0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48,0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51,0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55,0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1916581" y="167352"/>
            <a:ext cx="57172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Arial" panose="020B0604020202020204" pitchFamily="34" charset="0"/>
                <a:ea typeface="MS Mincho" pitchFamily="49" charset="-128"/>
              </a:rPr>
              <a:t>НАЦИОНАЛЬНЫЙ ПРОЕКТ «ДЕМОГРАФИЯ»</a:t>
            </a:r>
            <a:endParaRPr lang="ru-RU" altLang="ru-RU" dirty="0">
              <a:latin typeface="Arial" panose="020B0604020202020204" pitchFamily="34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973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3197" y="998639"/>
            <a:ext cx="5127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1. Жилье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0" y="1268760"/>
            <a:ext cx="8827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2. </a:t>
            </a:r>
            <a:r>
              <a:rPr lang="ru-RU" sz="1400" b="1" dirty="0" smtClean="0"/>
              <a:t>Обеспечение устойчивого сокращения непригодного для проживания жилищного фонда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BB16EB14-9D62-4F07-8C97-A22564793177}"/>
              </a:ext>
            </a:extLst>
          </p:cNvPr>
          <p:cNvSpPr/>
          <p:nvPr/>
        </p:nvSpPr>
        <p:spPr>
          <a:xfrm>
            <a:off x="164507" y="744959"/>
            <a:ext cx="5127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Федеральные проекты, входящие в состав: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BB16EB14-9D62-4F07-8C97-A22564793177}"/>
              </a:ext>
            </a:extLst>
          </p:cNvPr>
          <p:cNvSpPr/>
          <p:nvPr/>
        </p:nvSpPr>
        <p:spPr>
          <a:xfrm>
            <a:off x="0" y="1484784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218222"/>
              </p:ext>
            </p:extLst>
          </p:nvPr>
        </p:nvGraphicFramePr>
        <p:xfrm>
          <a:off x="107506" y="1767457"/>
          <a:ext cx="8928992" cy="4891744"/>
        </p:xfrm>
        <a:graphic>
          <a:graphicData uri="http://schemas.openxmlformats.org/drawingml/2006/table">
            <a:tbl>
              <a:tblPr firstRow="1" firstCol="1" bandRow="1"/>
              <a:tblGrid>
                <a:gridCol w="3105120"/>
                <a:gridCol w="692035"/>
                <a:gridCol w="873317"/>
                <a:gridCol w="851704"/>
                <a:gridCol w="851704"/>
                <a:gridCol w="851704"/>
                <a:gridCol w="851704"/>
                <a:gridCol w="851704"/>
              </a:tblGrid>
              <a:tr h="8822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4454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Arial Unicode MS"/>
                          <a:cs typeface="Arial" pitchFamily="34" charset="0"/>
                        </a:rPr>
                        <a:t>Увеличение объема жилищного строительства, млн. кв. метров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1,788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Arial" pitchFamily="34" charset="0"/>
                        </a:rPr>
                        <a:t>1,986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Times New Roman"/>
                          <a:cs typeface="Arial" pitchFamily="34" charset="0"/>
                        </a:rPr>
                        <a:t>2,211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Times New Roman"/>
                          <a:cs typeface="Arial" pitchFamily="34" charset="0"/>
                        </a:rPr>
                        <a:t>2,121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Times New Roman"/>
                          <a:cs typeface="Arial" pitchFamily="34" charset="0"/>
                        </a:rPr>
                        <a:t>2,347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Times New Roman"/>
                          <a:cs typeface="Arial" pitchFamily="34" charset="0"/>
                        </a:rPr>
                        <a:t>2,527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Times New Roman"/>
                          <a:cs typeface="Arial" pitchFamily="34" charset="0"/>
                        </a:rPr>
                        <a:t>2,708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946515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Arial Unicode MS"/>
                          <a:cs typeface="Arial" pitchFamily="34" charset="0"/>
                        </a:rPr>
                        <a:t>Ввод жилья в рамках мероприятия по стимулированию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Arial Unicode MS"/>
                          <a:cs typeface="Arial" pitchFamily="34" charset="0"/>
                        </a:rPr>
                        <a:t>программ развития жилищного строительства субъектов РФ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0,59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Arial" pitchFamily="34" charset="0"/>
                        </a:rPr>
                        <a:t>0,573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464454">
                <a:tc>
                  <a:txBody>
                    <a:bodyPr/>
                    <a:lstStyle/>
                    <a:p>
                      <a:pPr indent="-1905" algn="l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Обеспеченность населения жильём, кв. м на чел.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25,6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26,5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26,6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27,1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27,6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28,1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28,6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705484">
                <a:tc>
                  <a:txBody>
                    <a:bodyPr/>
                    <a:lstStyle/>
                    <a:p>
                      <a:pPr indent="-1905" algn="l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Срок получения разрешения на строительство и ввод объекта в эксплуатацию, рабочих дней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4,64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1428577">
                <a:tc>
                  <a:txBody>
                    <a:bodyPr/>
                    <a:lstStyle/>
                    <a:p>
                      <a:pPr indent="-190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Срок проведения экспертизы проектной документации и результатов инженерных изысканий для объектов жилищного строительства, рабочих дней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45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917110" y="167352"/>
            <a:ext cx="771621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«ЖИЛЬЕ И ГОРОДСКАЯ СРЕДА»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20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BB16EB14-9D62-4F07-8C97-A22564793177}"/>
              </a:ext>
            </a:extLst>
          </p:cNvPr>
          <p:cNvSpPr/>
          <p:nvPr/>
        </p:nvSpPr>
        <p:spPr>
          <a:xfrm>
            <a:off x="0" y="764704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650658"/>
              </p:ext>
            </p:extLst>
          </p:nvPr>
        </p:nvGraphicFramePr>
        <p:xfrm>
          <a:off x="0" y="3501008"/>
          <a:ext cx="9144000" cy="122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418"/>
                <a:gridCol w="845129"/>
                <a:gridCol w="1032387"/>
                <a:gridCol w="1032387"/>
                <a:gridCol w="1070869"/>
                <a:gridCol w="1027549"/>
                <a:gridCol w="1007203"/>
                <a:gridCol w="1022663"/>
                <a:gridCol w="1107395"/>
              </a:tblGrid>
              <a:tr h="39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302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63,83%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2 453,38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1 163,54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1 307,55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2 983,17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2 983,17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2 983,17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14 842,16</a:t>
                      </a:r>
                    </a:p>
                  </a:txBody>
                  <a:tcPr marL="9525" marR="9525" marT="9525" marB="0" anchor="b"/>
                </a:tc>
              </a:tr>
              <a:tr h="26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36,17%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920,51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877,65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888,81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1 645,02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1 887,50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1 755,45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8 410,05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BE282341-7461-4278-8440-05D20DE090ED}"/>
              </a:ext>
            </a:extLst>
          </p:cNvPr>
          <p:cNvSpPr/>
          <p:nvPr/>
        </p:nvSpPr>
        <p:spPr>
          <a:xfrm>
            <a:off x="0" y="3140968"/>
            <a:ext cx="2654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Ресурсы (</a:t>
            </a:r>
            <a:r>
              <a:rPr lang="ru-RU" sz="1600" b="1" dirty="0">
                <a:solidFill>
                  <a:srgbClr val="00B050"/>
                </a:solidFill>
              </a:rPr>
              <a:t>млн. рублей):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745515"/>
              </p:ext>
            </p:extLst>
          </p:nvPr>
        </p:nvGraphicFramePr>
        <p:xfrm>
          <a:off x="0" y="1052736"/>
          <a:ext cx="9144002" cy="2057400"/>
        </p:xfrm>
        <a:graphic>
          <a:graphicData uri="http://schemas.openxmlformats.org/drawingml/2006/table">
            <a:tbl>
              <a:tblPr firstRow="1" firstCol="1" bandRow="1"/>
              <a:tblGrid>
                <a:gridCol w="3179891"/>
                <a:gridCol w="708699"/>
                <a:gridCol w="894347"/>
                <a:gridCol w="872213"/>
                <a:gridCol w="872213"/>
                <a:gridCol w="872213"/>
                <a:gridCol w="872213"/>
                <a:gridCol w="872213"/>
              </a:tblGrid>
              <a:tr h="3342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56235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Arial Unicode MS"/>
                          <a:cs typeface="Arial" pitchFamily="34" charset="0"/>
                        </a:rPr>
                        <a:t>Количество квадратных метров, расселенного непригодного для проживания жилищного фонда, тыс. кв. м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Verdana"/>
                          <a:cs typeface="Arial" pitchFamily="34" charset="0"/>
                        </a:rPr>
                        <a:t>4,6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Verdana"/>
                          <a:cs typeface="Arial" pitchFamily="34" charset="0"/>
                        </a:rPr>
                        <a:t>32,89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Verdana"/>
                          <a:cs typeface="Arial" pitchFamily="34" charset="0"/>
                        </a:rPr>
                        <a:t>32,88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Verdana"/>
                          <a:cs typeface="Arial" pitchFamily="34" charset="0"/>
                        </a:rPr>
                        <a:t>42,7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Verdana"/>
                          <a:cs typeface="Arial" pitchFamily="34" charset="0"/>
                        </a:rPr>
                        <a:t>100,3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Verdana"/>
                          <a:cs typeface="Arial" pitchFamily="34" charset="0"/>
                        </a:rPr>
                        <a:t>100,3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656235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Arial Unicode MS"/>
                          <a:cs typeface="Arial" pitchFamily="34" charset="0"/>
                        </a:rPr>
                        <a:t>Количество граждан, расселенных из непригодного для проживания жилищного фонда, тыс. человек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Verdana"/>
                          <a:cs typeface="Arial" pitchFamily="34" charset="0"/>
                        </a:rPr>
                        <a:t>0,27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Verdana"/>
                          <a:cs typeface="Arial" pitchFamily="34" charset="0"/>
                        </a:rPr>
                        <a:t>1,8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Verdana"/>
                          <a:cs typeface="Arial" pitchFamily="34" charset="0"/>
                        </a:rPr>
                        <a:t>1,8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Verdana"/>
                          <a:cs typeface="Arial" pitchFamily="34" charset="0"/>
                        </a:rPr>
                        <a:t>2,37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Verdana"/>
                          <a:cs typeface="Arial" pitchFamily="34" charset="0"/>
                        </a:rPr>
                        <a:t>5,62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Verdana"/>
                          <a:cs typeface="Arial" pitchFamily="34" charset="0"/>
                        </a:rPr>
                        <a:t>5,62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917110" y="167352"/>
            <a:ext cx="771621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«ЖИЛЬЕ И ГОРОДСКАЯ СРЕДА»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888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22</a:t>
            </a:fld>
            <a:endParaRPr/>
          </a:p>
        </p:txBody>
      </p:sp>
      <p:sp>
        <p:nvSpPr>
          <p:cNvPr id="7" name="Shape 435"/>
          <p:cNvSpPr/>
          <p:nvPr/>
        </p:nvSpPr>
        <p:spPr>
          <a:xfrm>
            <a:off x="2897002" y="57256"/>
            <a:ext cx="356603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 smtClean="0"/>
              <a:t>ЖИЛЬЕ И ГОРОДСКАЯ СРЕДА</a:t>
            </a:r>
          </a:p>
          <a:p>
            <a:r>
              <a:rPr lang="ru-RU" sz="1800" dirty="0" smtClean="0"/>
              <a:t>городской </a:t>
            </a:r>
            <a:r>
              <a:rPr lang="ru-RU" sz="1800" dirty="0"/>
              <a:t>округ Самара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415332"/>
              </p:ext>
            </p:extLst>
          </p:nvPr>
        </p:nvGraphicFramePr>
        <p:xfrm>
          <a:off x="251520" y="2132856"/>
          <a:ext cx="8559547" cy="2932931"/>
        </p:xfrm>
        <a:graphic>
          <a:graphicData uri="http://schemas.openxmlformats.org/drawingml/2006/table">
            <a:tbl>
              <a:tblPr firstRow="1" firstCol="1" bandRow="1"/>
              <a:tblGrid>
                <a:gridCol w="2976643"/>
                <a:gridCol w="767773"/>
                <a:gridCol w="732811"/>
                <a:gridCol w="816464"/>
                <a:gridCol w="816464"/>
                <a:gridCol w="816464"/>
                <a:gridCol w="816464"/>
                <a:gridCol w="816464"/>
              </a:tblGrid>
              <a:tr h="44366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г.*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г.*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г.*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г.*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г.*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2819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Увеличение объема жилищного строительства, млн. кв. метров</a:t>
                      </a:r>
                      <a:endParaRPr lang="ru-RU" sz="1600" b="1" u="none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743 958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868 923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Ввод жилья в рамках мероприятия по стимулированию программ развития жилищного строительства субъектов РФ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119,9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174,26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794390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Количество квадратных метров, расселенного непригодного для проживания жилищного фонда, тыс. кв. м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1,55078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5157192"/>
            <a:ext cx="397159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* значения будут установлены</a:t>
            </a:r>
            <a:r>
              <a:rPr kumimoji="0" lang="ru-RU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дополнительно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33500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t>23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14659" y="883015"/>
            <a:ext cx="50008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Чистая страна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Комплексная система обращения с твердыми                                                                                                                                                                                   коммунальными отходами                </a:t>
            </a:r>
            <a:r>
              <a:rPr lang="ru-RU" sz="800" b="1" dirty="0" smtClean="0">
                <a:solidFill>
                  <a:prstClr val="black"/>
                </a:solidFill>
              </a:rPr>
              <a:t>         </a:t>
            </a:r>
            <a:r>
              <a:rPr lang="ru-RU" sz="900" b="1" dirty="0" smtClean="0">
                <a:solidFill>
                  <a:prstClr val="black"/>
                </a:solidFill>
              </a:rPr>
              <a:t>  </a:t>
            </a:r>
            <a:r>
              <a:rPr lang="ru-RU" sz="1400" b="1" dirty="0" smtClean="0">
                <a:solidFill>
                  <a:prstClr val="black"/>
                </a:solidFill>
              </a:rPr>
              <a:t>                    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Чистая вода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77717" y="660085"/>
            <a:ext cx="5127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Федеральные проекты, входящие в состав: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77717" y="1764632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935105"/>
              </p:ext>
            </p:extLst>
          </p:nvPr>
        </p:nvGraphicFramePr>
        <p:xfrm>
          <a:off x="147253" y="5366925"/>
          <a:ext cx="8928993" cy="1326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355"/>
                <a:gridCol w="903844"/>
                <a:gridCol w="1008112"/>
                <a:gridCol w="1008112"/>
                <a:gridCol w="1045689"/>
                <a:gridCol w="1003388"/>
                <a:gridCol w="983520"/>
                <a:gridCol w="998617"/>
                <a:gridCol w="1081356"/>
              </a:tblGrid>
              <a:tr h="39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30271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80,6 %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2661,611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4296,258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5346,786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4534,900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4170,316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4980,835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25990,706</a:t>
                      </a:r>
                    </a:p>
                  </a:txBody>
                  <a:tcPr marL="17780" marR="17780" marT="0" marB="0" anchor="ctr"/>
                </a:tc>
              </a:tr>
              <a:tr h="26358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3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19,4 % (ОБ</a:t>
                      </a:r>
                      <a:r>
                        <a:rPr lang="ru-RU" sz="1000" spc="-3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spc="-3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657,364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1346,465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1155,089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951,675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1128,970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1027,910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6267,473</a:t>
                      </a:r>
                    </a:p>
                  </a:txBody>
                  <a:tcPr marL="9525" marR="9525" marT="9525" marB="0" anchor="ctr"/>
                </a:tc>
              </a:tr>
              <a:tr h="23456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Внебюджет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2148,625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4075,212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2009,366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1805,550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1410,370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2812,460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14261,583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E282341-7461-4278-8440-05D20DE090ED}"/>
              </a:ext>
            </a:extLst>
          </p:cNvPr>
          <p:cNvSpPr/>
          <p:nvPr/>
        </p:nvSpPr>
        <p:spPr>
          <a:xfrm>
            <a:off x="180611" y="5060987"/>
            <a:ext cx="2654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Ресурсы (млн. рублей):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830470"/>
              </p:ext>
            </p:extLst>
          </p:nvPr>
        </p:nvGraphicFramePr>
        <p:xfrm>
          <a:off x="179512" y="2075252"/>
          <a:ext cx="8838813" cy="3066826"/>
        </p:xfrm>
        <a:graphic>
          <a:graphicData uri="http://schemas.openxmlformats.org/drawingml/2006/table">
            <a:tbl>
              <a:tblPr firstRow="1" firstCol="1" bandRow="1"/>
              <a:tblGrid>
                <a:gridCol w="4777323"/>
                <a:gridCol w="663401"/>
                <a:gridCol w="517769"/>
                <a:gridCol w="576064"/>
                <a:gridCol w="576064"/>
                <a:gridCol w="576064"/>
                <a:gridCol w="576064"/>
                <a:gridCol w="576064"/>
              </a:tblGrid>
              <a:tr h="4342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2769">
                <a:tc>
                  <a:txBody>
                    <a:bodyPr/>
                    <a:lstStyle/>
                    <a:p>
                      <a:pPr marL="3048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Ликвидированы все выявленные на 01.01.2018 несанкционированные свалки в границах городов, шт.</a:t>
                      </a:r>
                      <a:endParaRPr lang="ru-RU" sz="1050" b="1" u="none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0</a:t>
                      </a:r>
                      <a:endParaRPr lang="ru-RU" sz="105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0</a:t>
                      </a:r>
                      <a:endParaRPr lang="ru-RU" sz="105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0</a:t>
                      </a:r>
                      <a:endParaRPr lang="ru-RU" sz="105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0</a:t>
                      </a:r>
                      <a:endParaRPr lang="ru-RU" sz="105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0</a:t>
                      </a:r>
                      <a:endParaRPr lang="ru-RU" sz="105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2</a:t>
                      </a:r>
                      <a:endParaRPr lang="ru-RU" sz="105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4</a:t>
                      </a:r>
                      <a:endParaRPr lang="ru-RU" sz="105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341948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Доля твердых коммунальных отходов, направленных на утилизацию, в общем объеме образованных твердых коммунальных отходов, % </a:t>
                      </a:r>
                      <a:endParaRPr lang="ru-RU" sz="105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3,8</a:t>
                      </a:r>
                      <a:endParaRPr lang="ru-RU" sz="105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3,8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3,9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4,5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8,8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9,8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11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341948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Доля твердых коммунальных отходов, направленных на обработку, в общем объеме образованных твердых коммунальных отходов, % </a:t>
                      </a:r>
                      <a:endParaRPr lang="ru-RU" sz="105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37,6</a:t>
                      </a:r>
                      <a:endParaRPr lang="ru-RU" sz="105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37,6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39,1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46,3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100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100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100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410337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Доля населения Самарской области, обеспеченного качественной питьевой водой из систем централизованного водоснабжения, %</a:t>
                      </a:r>
                      <a:endParaRPr lang="ru-RU" sz="105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84,2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84,2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84,4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84,8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85,7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89,6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507804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Доля городского населения Самарской области, обеспеченного качественной питьевой водой из систем централизованного водоснабжения, %</a:t>
                      </a:r>
                      <a:endParaRPr lang="ru-RU" sz="105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90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90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90,2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91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92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94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96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214578">
                <a:tc>
                  <a:txBody>
                    <a:bodyPr/>
                    <a:lstStyle/>
                    <a:p>
                      <a:pPr marL="3048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cap="none" spc="-3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Снижение объема отводимых в р. Волгу загрязненных сточных вод, км</a:t>
                      </a:r>
                      <a:r>
                        <a:rPr lang="ru-RU" sz="1050" b="1" i="0" u="none" strike="noStrike" cap="none" spc="-3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</a:t>
                      </a:r>
                      <a:r>
                        <a:rPr lang="ru-RU" sz="1050" b="1" i="0" u="none" strike="noStrike" cap="none" spc="-3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 в год 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0,29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0,29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0,28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0,24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0,22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0,15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0,10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214578">
                <a:tc>
                  <a:txBody>
                    <a:bodyPr/>
                    <a:lstStyle/>
                    <a:p>
                      <a:pPr marL="3048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Отношение площади лесовосстановления и лесоразведения к площади вырубленных и погибших лесных насаждений, %</a:t>
                      </a:r>
                      <a:endParaRPr lang="ru-RU" sz="1050" b="1" i="0" u="none" strike="noStrike" cap="none" spc="-3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96,4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98,6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2129780" y="167352"/>
            <a:ext cx="529087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«ЭКОЛОГИЯ»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4572000" y="935333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4. Оздоровление Волги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5. Сохранение уникальных водных объектов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6. Сохранение лесов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6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435" name="Shape 435"/>
          <p:cNvSpPr/>
          <p:nvPr/>
        </p:nvSpPr>
        <p:spPr>
          <a:xfrm>
            <a:off x="1895927" y="57256"/>
            <a:ext cx="556818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 smtClean="0"/>
              <a:t>НАИМЕНОВАНИЕ НАЦИОНАЛЬНОГО ПРОЕКТА </a:t>
            </a:r>
          </a:p>
          <a:p>
            <a:r>
              <a:rPr lang="ru-RU" sz="1800" dirty="0"/>
              <a:t>городской </a:t>
            </a:r>
            <a:r>
              <a:rPr lang="ru-RU" sz="1800" dirty="0" smtClean="0"/>
              <a:t>округ</a:t>
            </a:r>
            <a:r>
              <a:rPr lang="ru-RU" sz="1800" dirty="0"/>
              <a:t> </a:t>
            </a:r>
            <a:r>
              <a:rPr lang="ru-RU" sz="1800" dirty="0" smtClean="0"/>
              <a:t>Самара</a:t>
            </a: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353214"/>
              </p:ext>
            </p:extLst>
          </p:nvPr>
        </p:nvGraphicFramePr>
        <p:xfrm>
          <a:off x="179512" y="755057"/>
          <a:ext cx="8784976" cy="588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0298"/>
                <a:gridCol w="2700298"/>
                <a:gridCol w="338438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Ключевые</a:t>
                      </a:r>
                      <a:r>
                        <a:rPr lang="ru-RU" b="1" baseline="0" dirty="0" smtClean="0"/>
                        <a:t> мероприятия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Объем</a:t>
                      </a:r>
                      <a:r>
                        <a:rPr lang="ru-RU" b="1" baseline="0" dirty="0" smtClean="0"/>
                        <a:t> финансирования (федеральные средства/областные средства)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Краткое обоснование</a:t>
                      </a:r>
                      <a:r>
                        <a:rPr lang="ru-RU" b="1" baseline="0" dirty="0" smtClean="0"/>
                        <a:t> наличия данного мероприятия в региональной составляющей НП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Реконструкция станции УФ-обеззараживания очищенных сточных вод на городских канализационные очистных сооружениях </a:t>
                      </a:r>
                      <a:r>
                        <a:rPr lang="ru-RU" sz="10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г.о.Самара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, производительностью 640,0 тыс.м3/</a:t>
                      </a:r>
                      <a:r>
                        <a:rPr lang="ru-RU" sz="10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сут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1180  млн. рублей (федеральные средства -913,32 млн. рублей, консолидированные областные средства - 148,68 млн. рублей)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Реализация мероприятия предусмотрена в 2019 – 2020 годах. Сброс загрязняющих веществ по ряду технологических показателей в составе общего объёма сточных вод уменьшиться на 70%.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Сооружения доочистки. Реконструкция комплекса биологической доочистки сточных вод от биогенных элементов, г.о. Самара, производительностью 640,0 тыс.м3/</a:t>
                      </a:r>
                      <a:r>
                        <a:rPr lang="ru-RU" sz="10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сут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2900 млн. рублей (федеральные средства -1481,59 млн. рублей,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консолидированные областные средства - 241,19 млн. рублей)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Реализация мероприятия предусмотрена в 2019 – 2022 годах.</a:t>
                      </a:r>
                      <a:r>
                        <a:rPr kumimoji="0" lang="ru-R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Сброс загрязняющих веществ по ряду технологических показателей в составе общего объёма сточных вод уменьшиться на 70%.</a:t>
                      </a:r>
                      <a:endParaRPr lang="ru-RU" sz="10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Проектирование и строительство очистных сооружений "Постников овраг" и сборных коллекторов дождевой канализации в г.о. Самара Самарской области (I этап)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3599,98 млн. рублей (федеральные средства - 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3095,98 млн. рублей, 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областные средства – 504 млн. рублей)</a:t>
                      </a:r>
                    </a:p>
                    <a:p>
                      <a:pPr algn="ctr"/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Реализация мероприятия предусмотрена в 2019 – 2024 годах.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Реализация строительства этого объекта позволит сократить сброс неочищенных дождевых вод от 11 выпусков, расположенных во втором и третьем поясе зон санитарной охраны водозаборов НФС-№1 и НФС№2,что составляет 70 % от общего объема ливневых сточных вод образующихся на территории </a:t>
                      </a:r>
                      <a:r>
                        <a:rPr lang="ru-RU" sz="10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г.о.Самара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Проектирование и строительство очистных сооружений "Постников овраг" и сборных коллекторов дождевой канализации в г.о. Самара Самарской области (I</a:t>
                      </a:r>
                      <a:r>
                        <a:rPr lang="en-US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I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этап)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2793,18 млн. рублей (федеральные средства - 2362,28 млн. рублей, областные средства - 430,90 млн. 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Реализация мероприятия предусмотрена в 2019 – 2024 годах.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Реализация строительства этого объекта позволит сократить сброс неочищенных дождевых вод от 11 выпусков, расположенных во втором и третьем поясе зон санитарной охраны водозаборов НФС-№1 и НФС№2,что составляет 70 % от общего объема ливневых сточных вод образующихся на территории </a:t>
                      </a:r>
                      <a:r>
                        <a:rPr kumimoji="0" lang="ru-RU" sz="10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г.о.Самара</a:t>
                      </a:r>
                      <a:r>
                        <a:rPr kumimoji="0" lang="ru-R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РОЗХ НПЗ. Водоснабжение и канализация. Очистные сооружения. Реконструкция. АО "Куйбышевский НПЗ" </a:t>
                      </a:r>
                      <a:r>
                        <a:rPr lang="ru-RU" sz="10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г.Самара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10160,15 млн. рублей (внебюджетные источники)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Реализация мероприятия предусмотрена в 2019 – 2024 годах, что позволит улучшить экологическую обстановку в городском округе.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2249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7" name="Shape 435"/>
          <p:cNvSpPr/>
          <p:nvPr/>
        </p:nvSpPr>
        <p:spPr>
          <a:xfrm>
            <a:off x="1895927" y="57256"/>
            <a:ext cx="556818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 smtClean="0"/>
              <a:t>НАИМЕНОВАНИЕ НАЦИОНАЛЬНОГО ПРОЕКТА </a:t>
            </a:r>
          </a:p>
          <a:p>
            <a:r>
              <a:rPr lang="ru-RU" sz="1800" dirty="0"/>
              <a:t>городской </a:t>
            </a:r>
            <a:r>
              <a:rPr lang="ru-RU" sz="1800" dirty="0" smtClean="0"/>
              <a:t>округ</a:t>
            </a:r>
            <a:r>
              <a:rPr lang="ru-RU" sz="1800" dirty="0"/>
              <a:t> </a:t>
            </a:r>
            <a:r>
              <a:rPr lang="ru-RU" sz="1800" dirty="0" smtClean="0"/>
              <a:t>Самара</a:t>
            </a:r>
            <a:endParaRPr lang="ru-RU" sz="1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549994"/>
              </p:ext>
            </p:extLst>
          </p:nvPr>
        </p:nvGraphicFramePr>
        <p:xfrm>
          <a:off x="323528" y="1412776"/>
          <a:ext cx="8559547" cy="1016875"/>
        </p:xfrm>
        <a:graphic>
          <a:graphicData uri="http://schemas.openxmlformats.org/drawingml/2006/table">
            <a:tbl>
              <a:tblPr firstRow="1" firstCol="1" bandRow="1"/>
              <a:tblGrid>
                <a:gridCol w="2880320"/>
                <a:gridCol w="792088"/>
                <a:gridCol w="804819"/>
                <a:gridCol w="816464"/>
                <a:gridCol w="816464"/>
                <a:gridCol w="816464"/>
                <a:gridCol w="816464"/>
                <a:gridCol w="816464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2819">
                <a:tc>
                  <a:txBody>
                    <a:bodyPr/>
                    <a:lstStyle/>
                    <a:p>
                      <a:pPr marL="3048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Объем отводимых в реку Волга загрязнённых сточных вод, км3 в год</a:t>
                      </a:r>
                      <a:endParaRPr lang="ru-RU" sz="11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0" indent="0" algn="ctr" defTabSz="91440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0,161492</a:t>
                      </a: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0,161492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0,161492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0,161492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0,002189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0,002189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0,000000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243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1113" y="6253710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t>26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3197" y="998639"/>
            <a:ext cx="5127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1. </a:t>
            </a:r>
            <a:r>
              <a:rPr lang="ru-RU" sz="1400" b="1" dirty="0">
                <a:solidFill>
                  <a:prstClr val="black"/>
                </a:solidFill>
              </a:rPr>
              <a:t>«Дорожная сеть»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3871602" y="1038235"/>
            <a:ext cx="51278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2</a:t>
            </a:r>
            <a:r>
              <a:rPr lang="ru-RU" sz="1400" b="1" dirty="0">
                <a:solidFill>
                  <a:prstClr val="black"/>
                </a:solidFill>
              </a:rPr>
              <a:t>. 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>
                <a:solidFill>
                  <a:prstClr val="black"/>
                </a:solidFill>
              </a:rPr>
              <a:t>«</a:t>
            </a:r>
            <a:r>
              <a:rPr lang="ru-RU" sz="1400" b="1" dirty="0"/>
              <a:t>Общесистемные меры развития дорожного хозяйства</a:t>
            </a:r>
            <a:r>
              <a:rPr lang="ru-RU" sz="1400" b="1" dirty="0">
                <a:solidFill>
                  <a:prstClr val="black"/>
                </a:solidFill>
              </a:rPr>
              <a:t>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64507" y="744959"/>
            <a:ext cx="5127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Федеральные проекты, входящие в состав: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3197" y="1407567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95052"/>
              </p:ext>
            </p:extLst>
          </p:nvPr>
        </p:nvGraphicFramePr>
        <p:xfrm>
          <a:off x="35366" y="5422083"/>
          <a:ext cx="8928993" cy="1139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42"/>
                <a:gridCol w="825257"/>
                <a:gridCol w="1008112"/>
                <a:gridCol w="1008112"/>
                <a:gridCol w="1045689"/>
                <a:gridCol w="1003388"/>
                <a:gridCol w="983520"/>
                <a:gridCol w="998617"/>
                <a:gridCol w="1081356"/>
              </a:tblGrid>
              <a:tr h="39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302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3060,1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1700,0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1700,0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1700,0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1700,0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1700,0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11560,1</a:t>
                      </a:r>
                      <a:endParaRPr lang="ru-RU" sz="12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/>
                </a:tc>
              </a:tr>
              <a:tr h="26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2210,4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3687,1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6263,0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7064,0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6880,6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2027,0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28132,1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E282341-7461-4278-8440-05D20DE090ED}"/>
              </a:ext>
            </a:extLst>
          </p:cNvPr>
          <p:cNvSpPr/>
          <p:nvPr/>
        </p:nvSpPr>
        <p:spPr>
          <a:xfrm>
            <a:off x="97180" y="5062043"/>
            <a:ext cx="2654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Ресурсы (</a:t>
            </a:r>
            <a:r>
              <a:rPr lang="ru-RU" sz="1600" b="1" dirty="0">
                <a:solidFill>
                  <a:srgbClr val="00B050"/>
                </a:solidFill>
              </a:rPr>
              <a:t>млн. рублей):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167798"/>
              </p:ext>
            </p:extLst>
          </p:nvPr>
        </p:nvGraphicFramePr>
        <p:xfrm>
          <a:off x="97180" y="1814285"/>
          <a:ext cx="8559547" cy="3179450"/>
        </p:xfrm>
        <a:graphic>
          <a:graphicData uri="http://schemas.openxmlformats.org/drawingml/2006/table">
            <a:tbl>
              <a:tblPr firstRow="1" firstCol="1" bandRow="1"/>
              <a:tblGrid>
                <a:gridCol w="2976643"/>
                <a:gridCol w="663401"/>
                <a:gridCol w="837183"/>
                <a:gridCol w="816464"/>
                <a:gridCol w="816464"/>
                <a:gridCol w="816464"/>
                <a:gridCol w="816464"/>
                <a:gridCol w="816464"/>
              </a:tblGrid>
              <a:tr h="44366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2819">
                <a:tc>
                  <a:txBody>
                    <a:bodyPr/>
                    <a:lstStyle/>
                    <a:p>
                      <a:pPr marL="3048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j-lt"/>
                        </a:rPr>
                        <a:t>Доля протяженности дорожной сети </a:t>
                      </a:r>
                      <a:r>
                        <a:rPr lang="ru-RU" sz="1100" dirty="0" err="1" smtClean="0">
                          <a:latin typeface="+mj-lt"/>
                        </a:rPr>
                        <a:t>Самарско</a:t>
                      </a:r>
                      <a:r>
                        <a:rPr lang="ru-RU" sz="1100" dirty="0" smtClean="0">
                          <a:latin typeface="+mj-lt"/>
                        </a:rPr>
                        <a:t>-Тольяттинской городской агломерации, находящаяся в нормативном состоянии, %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47,1</a:t>
                      </a:r>
                      <a:endParaRPr lang="ru-RU" sz="12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3962" marR="3962" marT="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60,2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64,7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69,7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75,3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81,6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85,0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048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j-lt"/>
                        </a:rPr>
                        <a:t>Количество мест концентрации дорожно-транспортных происшествий (аварийно-опасных участков) на дорожной сети Самарской области, %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100</a:t>
                      </a:r>
                      <a:endParaRPr lang="ru-RU" sz="12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3962" marR="3962" marT="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92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84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76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68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60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50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496332">
                <a:tc>
                  <a:txBody>
                    <a:bodyPr/>
                    <a:lstStyle/>
                    <a:p>
                      <a:pPr marL="3048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контрактов на осуществление дорожной деятельности, предусматривающих использование новых технологий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62" marR="3962" marT="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</a:tr>
              <a:tr h="794390">
                <a:tc>
                  <a:txBody>
                    <a:bodyPr/>
                    <a:lstStyle/>
                    <a:p>
                      <a:pPr marL="3048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контрактов на осуществление дорожной деятельности, предусматривающих выполнение работ на принципах контракта жизненного цикла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62" marR="3962" marT="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546814" y="22572"/>
            <a:ext cx="8456801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«</a:t>
            </a:r>
            <a:r>
              <a:rPr lang="ru-RU" dirty="0"/>
              <a:t>БЕЗОПАСНЫЕ И КАЧЕСТВЕННЫЕ АВТОМОБИЛЬНЫЕ </a:t>
            </a:r>
            <a:r>
              <a:rPr lang="ru-RU" dirty="0" smtClean="0"/>
              <a:t>ДОРОГИ»</a:t>
            </a:r>
            <a:endParaRPr lang="ru-RU" dirty="0"/>
          </a:p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»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  <p:sp>
        <p:nvSpPr>
          <p:cNvPr id="11" name="Shape 431"/>
          <p:cNvSpPr txBox="1">
            <a:spLocks/>
          </p:cNvSpPr>
          <p:nvPr/>
        </p:nvSpPr>
        <p:spPr>
          <a:xfrm>
            <a:off x="8172398" y="6652002"/>
            <a:ext cx="432049" cy="20599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ru-RU" sz="900" smtClean="0"/>
              <a:pPr/>
              <a:t>26</a:t>
            </a:fld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78253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-27384"/>
            <a:ext cx="7558609" cy="737321"/>
          </a:xfrm>
        </p:spPr>
        <p:txBody>
          <a:bodyPr>
            <a:normAutofit fontScale="90000"/>
          </a:bodyPr>
          <a:lstStyle/>
          <a:p>
            <a:r>
              <a:rPr lang="ru-RU" dirty="0"/>
              <a:t>БЕЗОПАСНЫЕ И КАЧЕСТВЕННЫЕ АВТОМОБИЛЬНЫЕ ДОРОГИ</a:t>
            </a:r>
            <a:br>
              <a:rPr lang="ru-RU" dirty="0"/>
            </a:br>
            <a:r>
              <a:rPr lang="ru-RU" dirty="0" smtClean="0"/>
              <a:t>г</a:t>
            </a:r>
            <a:r>
              <a:rPr lang="ru-RU" dirty="0"/>
              <a:t>. Самара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334091"/>
              </p:ext>
            </p:extLst>
          </p:nvPr>
        </p:nvGraphicFramePr>
        <p:xfrm>
          <a:off x="620567" y="908720"/>
          <a:ext cx="8118909" cy="3041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6303"/>
                <a:gridCol w="2706303"/>
                <a:gridCol w="2706303"/>
              </a:tblGrid>
              <a:tr h="5486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Ключевые</a:t>
                      </a:r>
                      <a:r>
                        <a:rPr lang="ru-RU" b="1" baseline="0" dirty="0" smtClean="0"/>
                        <a:t> мероприятия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Объем</a:t>
                      </a:r>
                      <a:r>
                        <a:rPr lang="ru-RU" b="1" baseline="0" dirty="0" smtClean="0"/>
                        <a:t> финансирования, </a:t>
                      </a:r>
                      <a:r>
                        <a:rPr lang="ru-RU" b="1" baseline="0" dirty="0" err="1" smtClean="0"/>
                        <a:t>тыс.руб</a:t>
                      </a:r>
                      <a:r>
                        <a:rPr lang="ru-RU" b="1" baseline="0" dirty="0" smtClean="0"/>
                        <a:t>. (федеральные средства)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Краткое обоснование</a:t>
                      </a:r>
                      <a:r>
                        <a:rPr lang="ru-RU" b="1" baseline="0" dirty="0" smtClean="0"/>
                        <a:t> наличия данного мероприятия в региональной составляющей НП</a:t>
                      </a:r>
                      <a:endParaRPr lang="ru-RU" b="1" dirty="0"/>
                    </a:p>
                  </a:txBody>
                  <a:tcPr/>
                </a:tc>
              </a:tr>
              <a:tr h="819512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Ремонт покрытия проезжей части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461053,30995</a:t>
                      </a:r>
                      <a:endParaRPr lang="ru-RU" sz="11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Приведение в нормативное состояние автомобильных дорог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19512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Капитальный ремонт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/>
                          <a:ea typeface="+mn-ea"/>
                          <a:cs typeface="+mn-cs"/>
                          <a:sym typeface="Arial"/>
                        </a:rPr>
                        <a:t>295428,780000</a:t>
                      </a:r>
                      <a:endParaRPr lang="ru-RU" sz="11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Times New Roman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Приведение в нормативное состояние автомобильных дорог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  <a:tr h="819512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Строительство надземного пешеходного перехода</a:t>
                      </a:r>
                      <a:endParaRPr lang="en-US" sz="10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(финансирование не предусмотрено)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Снижение количества ДТП и тяжести их последствий на местных автомобильных дорогах Самарской </a:t>
                      </a:r>
                      <a:r>
                        <a:rPr lang="ru-RU" sz="10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области,запланированные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к реализации в 2019 – 2024 гг.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67703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t>28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3197" y="998639"/>
            <a:ext cx="5127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smtClean="0">
                <a:solidFill>
                  <a:prstClr val="black"/>
                </a:solidFill>
              </a:rPr>
              <a:t>1.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0" y="1402072"/>
            <a:ext cx="5127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2.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0" y="1924796"/>
            <a:ext cx="5127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3.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64507" y="744959"/>
            <a:ext cx="5127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Федеральные проекты, входящие в состав: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0193" y="2151263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71868"/>
              </p:ext>
            </p:extLst>
          </p:nvPr>
        </p:nvGraphicFramePr>
        <p:xfrm>
          <a:off x="64084" y="4992674"/>
          <a:ext cx="8855918" cy="1416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6963"/>
                <a:gridCol w="818503"/>
                <a:gridCol w="999862"/>
                <a:gridCol w="999862"/>
                <a:gridCol w="1037131"/>
                <a:gridCol w="995176"/>
                <a:gridCol w="975471"/>
                <a:gridCol w="990444"/>
                <a:gridCol w="1072506"/>
              </a:tblGrid>
              <a:tr h="480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РФ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2019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2021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2023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2019-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2024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5593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j-lt"/>
                        </a:rPr>
                        <a:t>ФБ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</a:rPr>
                        <a:t>(в т.ч. межбюджетные трансферты)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95%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(ФБ)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78,564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78,564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24070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j-lt"/>
                        </a:rPr>
                        <a:t>Бюджет СО</a:t>
                      </a:r>
                      <a:endParaRPr lang="ru-RU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5%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(ОБ)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13,706 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10,049*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12,85*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12,85*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15,550*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15,550*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80,555*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E282341-7461-4278-8440-05D20DE090ED}"/>
              </a:ext>
            </a:extLst>
          </p:cNvPr>
          <p:cNvSpPr/>
          <p:nvPr/>
        </p:nvSpPr>
        <p:spPr>
          <a:xfrm>
            <a:off x="35496" y="4738511"/>
            <a:ext cx="2654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Ресурсы (</a:t>
            </a:r>
            <a:r>
              <a:rPr lang="ru-RU" sz="1600" b="1" dirty="0">
                <a:solidFill>
                  <a:srgbClr val="00B050"/>
                </a:solidFill>
              </a:rPr>
              <a:t>млн. рублей):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380504"/>
              </p:ext>
            </p:extLst>
          </p:nvPr>
        </p:nvGraphicFramePr>
        <p:xfrm>
          <a:off x="72081" y="2434159"/>
          <a:ext cx="8886721" cy="2311591"/>
        </p:xfrm>
        <a:graphic>
          <a:graphicData uri="http://schemas.openxmlformats.org/drawingml/2006/table">
            <a:tbl>
              <a:tblPr firstRow="1" firstCol="1" bandRow="1"/>
              <a:tblGrid>
                <a:gridCol w="3141653"/>
                <a:gridCol w="637525"/>
                <a:gridCol w="869183"/>
                <a:gridCol w="847672"/>
                <a:gridCol w="847672"/>
                <a:gridCol w="847672"/>
                <a:gridCol w="847672"/>
                <a:gridCol w="847672"/>
              </a:tblGrid>
              <a:tr h="4276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05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342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Рост производительности труда на средних и крупных предприятиях базовых несырьевых отраслей экономики региона, процент к предыдущему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году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</a:rPr>
                        <a:t>101,6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102,3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103,1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03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103,8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104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77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104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104,8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5489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Количество средних и крупных предприятий базовых несырьевых отраслей экономики, вовлеченных в реализацию национального проекта, ед. нарастающим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итогом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</a:rPr>
                        <a:t>10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50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84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122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163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208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250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6678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Доля предприятий от общего числа предприятий, вовлеченных в национальный проект, на которых прирост производительности труда соответствует целевым показателям, процент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</a:rPr>
                        <a:t>-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1227977" y="57280"/>
            <a:ext cx="708999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</a:t>
            </a:r>
            <a:r>
              <a:rPr lang="ru-RU" dirty="0"/>
              <a:t>ПРОИЗВОДИТЕЛЬНОСТЬ ТРУДА И ПОДДЕРЖКА ЗАНЯТОСТИ</a:t>
            </a: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»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196752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223505" y="1017352"/>
            <a:ext cx="512786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 hangingPunct="1"/>
            <a:r>
              <a:rPr lang="ru-RU" sz="1100" dirty="0"/>
              <a:t>Системные меры по повышению производительности </a:t>
            </a:r>
            <a:r>
              <a:rPr lang="ru-RU" sz="1100" dirty="0" smtClean="0"/>
              <a:t>труда</a:t>
            </a:r>
          </a:p>
          <a:p>
            <a:pPr fontAlgn="t" hangingPunct="1"/>
            <a:endParaRPr lang="ru-RU" sz="1100" dirty="0" smtClean="0"/>
          </a:p>
          <a:p>
            <a:pPr fontAlgn="t" hangingPunct="1"/>
            <a:r>
              <a:rPr lang="ru-RU" sz="1100" dirty="0" smtClean="0"/>
              <a:t>Адресная </a:t>
            </a:r>
            <a:r>
              <a:rPr lang="ru-RU" sz="1100" dirty="0"/>
              <a:t>поддержка повышения производительности труда на </a:t>
            </a:r>
            <a:r>
              <a:rPr lang="ru-RU" sz="1100" dirty="0" smtClean="0"/>
              <a:t>предприятиях</a:t>
            </a:r>
          </a:p>
          <a:p>
            <a:pPr fontAlgn="t" hangingPunct="1"/>
            <a:endParaRPr lang="ru-RU" sz="1100" dirty="0"/>
          </a:p>
          <a:p>
            <a:pPr fontAlgn="t" hangingPunct="1"/>
            <a:r>
              <a:rPr lang="ru-RU" sz="1100" dirty="0"/>
              <a:t>Поддержка занятости и повышение эффективности рынка труда для обеспечения роста производительности труда»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919" y="6420154"/>
            <a:ext cx="8884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Century Gothic (Основной текст)"/>
              </a:rPr>
              <a:t>*   Объем </a:t>
            </a:r>
            <a:r>
              <a:rPr lang="ru-RU" sz="700" dirty="0">
                <a:latin typeface="Century Gothic (Основной текст)"/>
              </a:rPr>
              <a:t>финансового обеспечения с 2020 - 2024 гг. не предусмотрен Законом об областном </a:t>
            </a:r>
            <a:r>
              <a:rPr lang="ru-RU" sz="700" dirty="0" smtClean="0">
                <a:latin typeface="Century Gothic (Основной текст)"/>
              </a:rPr>
              <a:t>бюджете. </a:t>
            </a:r>
            <a:r>
              <a:rPr lang="ru-RU" sz="700" dirty="0">
                <a:latin typeface="Century Gothic (Основной текст)"/>
              </a:rPr>
              <a:t>Значения </a:t>
            </a:r>
            <a:r>
              <a:rPr lang="ru-RU" sz="700" dirty="0" smtClean="0">
                <a:latin typeface="Century Gothic (Основной текст)"/>
              </a:rPr>
              <a:t>являются </a:t>
            </a:r>
            <a:r>
              <a:rPr lang="ru-RU" sz="700" dirty="0">
                <a:latin typeface="Century Gothic (Основной текст)"/>
              </a:rPr>
              <a:t>планируемыми</a:t>
            </a:r>
            <a:r>
              <a:rPr lang="ru-RU" sz="700" dirty="0" smtClean="0">
                <a:latin typeface="Century Gothic (Основной текст)"/>
              </a:rPr>
              <a:t>, ежегодно  </a:t>
            </a:r>
            <a:r>
              <a:rPr lang="ru-RU" sz="700" dirty="0">
                <a:latin typeface="Century Gothic (Основной текст)"/>
              </a:rPr>
              <a:t>будут </a:t>
            </a:r>
            <a:r>
              <a:rPr lang="ru-RU" sz="700" dirty="0" smtClean="0">
                <a:latin typeface="Century Gothic (Основной текст)"/>
              </a:rPr>
              <a:t>вноситься </a:t>
            </a:r>
            <a:r>
              <a:rPr lang="ru-RU" sz="700" dirty="0">
                <a:latin typeface="Century Gothic (Основной текст)"/>
              </a:rPr>
              <a:t>изменения на каждый последующий финансовый год</a:t>
            </a:r>
            <a:r>
              <a:rPr lang="ru-RU" sz="700" dirty="0" smtClean="0">
                <a:latin typeface="Century Gothic (Основной текст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823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29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435" name="Shape 435"/>
          <p:cNvSpPr/>
          <p:nvPr/>
        </p:nvSpPr>
        <p:spPr>
          <a:xfrm>
            <a:off x="1356516" y="-27384"/>
            <a:ext cx="664701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«</a:t>
            </a:r>
            <a:r>
              <a:rPr lang="ru-RU" sz="1600" dirty="0"/>
              <a:t>ПРОИЗВОДИТЕЛЬНОСТЬ ТРУДА И ПОДДЕРЖКА ЗАНЯТОСТИ</a:t>
            </a: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» </a:t>
            </a:r>
            <a:endParaRPr lang="ru-RU" altLang="ru-RU" sz="1600" dirty="0" smtClean="0">
              <a:solidFill>
                <a:schemeClr val="bg1"/>
              </a:solidFill>
              <a:latin typeface="Arial" panose="020B0604020202020204" pitchFamily="34" charset="0"/>
              <a:ea typeface="MS Mincho" pitchFamily="49" charset="-128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городской округ </a:t>
            </a:r>
            <a:r>
              <a:rPr lang="ru-RU" sz="1600" dirty="0"/>
              <a:t>Самара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679729"/>
              </p:ext>
            </p:extLst>
          </p:nvPr>
        </p:nvGraphicFramePr>
        <p:xfrm>
          <a:off x="688649" y="1077564"/>
          <a:ext cx="8100894" cy="240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0298"/>
                <a:gridCol w="2700298"/>
                <a:gridCol w="270029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Ключевые</a:t>
                      </a:r>
                      <a:r>
                        <a:rPr lang="ru-RU" b="1" baseline="0" dirty="0" smtClean="0"/>
                        <a:t> мероприятия в 2019 году и на 2020 – 2024 годы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Объем</a:t>
                      </a:r>
                      <a:r>
                        <a:rPr lang="ru-RU" b="1" baseline="0" dirty="0" smtClean="0"/>
                        <a:t> финансирования на 2019 год и на 2020 – 2024 годы (федеральные средства/областные средства)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Краткое обоснование</a:t>
                      </a:r>
                      <a:r>
                        <a:rPr lang="ru-RU" b="1" baseline="0" dirty="0" smtClean="0"/>
                        <a:t> наличия данного мероприятия в региональной составляющей НП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Размещение баннеров с информацией</a:t>
                      </a:r>
                      <a:r>
                        <a:rPr lang="ru-RU" baseline="0" dirty="0" smtClean="0"/>
                        <a:t> о национальном проекте (п</a:t>
                      </a:r>
                      <a:r>
                        <a:rPr lang="ru-RU" dirty="0" smtClean="0"/>
                        <a:t>о согласованию с департаментом информационной политики Администрации Губернатора Самарской области)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 счет средств областного бюджета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Информирование предприятий о</a:t>
                      </a:r>
                      <a:r>
                        <a:rPr lang="ru-RU" baseline="0" dirty="0" smtClean="0"/>
                        <a:t> возможности участия в нацпроекте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Обеспечение участия представителей МО, предприятий, расположенных на их территории, в совместных совещаниях по разъяснению условий и преимуществах участия в проекте с предприятиями – потенциальными участниками проекта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В рамках основной деятельности </a:t>
                      </a:r>
                      <a:r>
                        <a:rPr lang="ru-RU" dirty="0" err="1" smtClean="0"/>
                        <a:t>Минпромторга</a:t>
                      </a:r>
                      <a:r>
                        <a:rPr lang="ru-RU" dirty="0" smtClean="0"/>
                        <a:t> СО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Информирование предприятий о</a:t>
                      </a:r>
                      <a:r>
                        <a:rPr lang="ru-RU" baseline="0" dirty="0" smtClean="0"/>
                        <a:t> возможности участия в нацпроекте</a:t>
                      </a:r>
                      <a:endParaRPr lang="ru-RU" dirty="0" smtClean="0"/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 и предоставляемых мерах государственной поддержки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8" t="24677" r="25467" b="23979"/>
          <a:stretch/>
        </p:blipFill>
        <p:spPr>
          <a:xfrm>
            <a:off x="899592" y="3789040"/>
            <a:ext cx="5184576" cy="259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766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rPr dirty="0"/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518049"/>
              </p:ext>
            </p:extLst>
          </p:nvPr>
        </p:nvGraphicFramePr>
        <p:xfrm>
          <a:off x="251520" y="981075"/>
          <a:ext cx="8785745" cy="5507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2408"/>
                <a:gridCol w="2088232"/>
                <a:gridCol w="3025105"/>
              </a:tblGrid>
              <a:tr h="86399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Ключевые</a:t>
                      </a:r>
                      <a:r>
                        <a:rPr lang="ru-RU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мероприятия</a:t>
                      </a:r>
                      <a:endParaRPr lang="ru-RU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финансирования на 2019 год (федеральные средства/областные средства)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Краткое обоснование</a:t>
                      </a:r>
                      <a:r>
                        <a:rPr lang="ru-RU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наличия данного мероприятия в региональной составляющей НП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Плана  мероприятий, направленных на стимулирование рождаемости  на  территории муниципального образования</a:t>
                      </a:r>
                      <a:endParaRPr lang="ru-RU" sz="8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предусмотрено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повышения информированности населения о порядке предоставления мер социальной поддержки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Принятие дополнительных финансовых мер социальной поддержки, направленных на стимулирование рождаемости и многодетность (исходя из возможности муниципалитета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8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предусмотрено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Создания условий для развития направления «Серебряные волонтеры», привлечение волонтеров серебряного возраста к организации различных мероприятий, добровольческих акций</a:t>
                      </a:r>
                      <a:endParaRPr lang="ru-RU" sz="8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предусмотрено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условий для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активного долголетия</a:t>
                      </a:r>
                      <a:endParaRPr lang="ru-RU" sz="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Оказание материальной помощи нуждающимся гражданам пожилого возраста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Не предусмотрено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Повышения качества жизни людей старшего поколения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Приобретение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спортивного оборудования для приведения организаций спортивной подготовки в нормативное состояние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ФБ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50,0 млн. руб.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ОБ 8,14 млн. руб.</a:t>
                      </a:r>
                    </a:p>
                    <a:p>
                      <a:pPr algn="just"/>
                      <a:r>
                        <a:rPr lang="ru-RU" spc="-3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pc="-50" baseline="0" dirty="0" smtClean="0">
                          <a:solidFill>
                            <a:schemeClr val="tx1"/>
                          </a:solidFill>
                        </a:rPr>
                        <a:t>финансирование 2019, 2021 годы) </a:t>
                      </a:r>
                      <a:endParaRPr lang="ru-RU" spc="-5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Обеспечение условий для подготовки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спортивного резерва по хоккею, увеличение уровня обеспеченности спортивными сооружениями, создание условий для населения для занятия физической культурой и спортом.</a:t>
                      </a:r>
                    </a:p>
                  </a:txBody>
                  <a:tcPr/>
                </a:tc>
              </a:tr>
              <a:tr h="397337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Строительство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регионального центра по хоккею в 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</a:rPr>
                        <a:t>г.о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. Самара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ФБ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656,74 млн. руб.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ОБ 164,32 млн. руб. </a:t>
                      </a:r>
                      <a:r>
                        <a:rPr lang="ru-RU" spc="-40" baseline="0" dirty="0" smtClean="0">
                          <a:solidFill>
                            <a:schemeClr val="tx1"/>
                          </a:solidFill>
                        </a:rPr>
                        <a:t>(финансирование 2020-2022 годы)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733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Проектирование и строительство крытого футбольного манежа в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г.о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 Самара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ФБ 405,92 млн. руб.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 76,08 млн. руб.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pc="-40" baseline="0" dirty="0" smtClean="0">
                          <a:solidFill>
                            <a:schemeClr val="tx1"/>
                          </a:solidFill>
                        </a:rPr>
                        <a:t>(финансирование 2019-2022 годы)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Обеспечение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условий для подготовки спортивного резерва по футболу, увеличение уровня обеспеченности спортивными сооружениями, создание условий для населения для занятия физической культурой и спортом.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sym typeface="Arial"/>
                        </a:rPr>
                        <a:t>Модернизация двух футбольных полей с легкоатлетическим сектором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ФБ 80,0 млн. руб.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 13,02 млн. руб.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pc="-3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pc="-50" baseline="0" dirty="0" smtClean="0">
                          <a:solidFill>
                            <a:schemeClr val="tx1"/>
                          </a:solidFill>
                        </a:rPr>
                        <a:t>финансирование 2020-2021 годы)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Устройство  8-ми универсальных  спортивных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площадок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 48,0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млн. руб.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Увеличение уровня обеспеченности спортивными сооружениями, создание условий для населения для занятия физической культурой и спортом.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Устройство  малой спортивной  площадки для центра ГТО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ФБ 2,9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млн. руб.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 0,5 млн. руб.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hape 435"/>
          <p:cNvSpPr/>
          <p:nvPr/>
        </p:nvSpPr>
        <p:spPr>
          <a:xfrm>
            <a:off x="683568" y="57256"/>
            <a:ext cx="835292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600" dirty="0"/>
              <a:t>Национальный проект </a:t>
            </a:r>
            <a:r>
              <a:rPr lang="ru-RU" sz="1600" dirty="0" smtClean="0"/>
              <a:t>«Демография»</a:t>
            </a:r>
          </a:p>
          <a:p>
            <a:r>
              <a:rPr lang="ru-RU" sz="1600" dirty="0" smtClean="0"/>
              <a:t>городской округ Самара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065888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30</a:t>
            </a:fld>
            <a:endParaRPr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035825"/>
              </p:ext>
            </p:extLst>
          </p:nvPr>
        </p:nvGraphicFramePr>
        <p:xfrm>
          <a:off x="251520" y="1268760"/>
          <a:ext cx="8559547" cy="1449323"/>
        </p:xfrm>
        <a:graphic>
          <a:graphicData uri="http://schemas.openxmlformats.org/drawingml/2006/table">
            <a:tbl>
              <a:tblPr firstRow="1" firstCol="1" bandRow="1"/>
              <a:tblGrid>
                <a:gridCol w="2976643"/>
                <a:gridCol w="663401"/>
                <a:gridCol w="837183"/>
                <a:gridCol w="816464"/>
                <a:gridCol w="816464"/>
                <a:gridCol w="816464"/>
                <a:gridCol w="816464"/>
                <a:gridCol w="816464"/>
              </a:tblGrid>
              <a:tr h="48110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68220">
                <a:tc>
                  <a:txBody>
                    <a:bodyPr/>
                    <a:lstStyle/>
                    <a:p>
                      <a:pPr marL="3048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</a:rPr>
                        <a:t>Количество средних и крупных предприятий базовых несырьевых отраслей экономики, вовлеченных в реализацию национального проекта, ед. нарастающим итогом</a:t>
                      </a:r>
                      <a:endParaRPr lang="ru-RU" sz="9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5383" y="2966930"/>
            <a:ext cx="7127911" cy="5770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ru-RU" sz="1050" dirty="0" smtClean="0"/>
              <a:t>Базовые </a:t>
            </a:r>
            <a:r>
              <a:rPr lang="ru-RU" sz="1050" dirty="0"/>
              <a:t>значения для г.о. и муниципальных образований Самарской области не устанавливались.</a:t>
            </a:r>
          </a:p>
          <a:p>
            <a:r>
              <a:rPr lang="ru-RU" sz="1050" dirty="0"/>
              <a:t> * Значения показателя в период с 2020-2024 гг. будут устанавливаться ежегодно на каждый последующий год.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11" name="Shape 435"/>
          <p:cNvSpPr/>
          <p:nvPr/>
        </p:nvSpPr>
        <p:spPr>
          <a:xfrm>
            <a:off x="1356516" y="-27384"/>
            <a:ext cx="664701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«</a:t>
            </a:r>
            <a:r>
              <a:rPr lang="ru-RU" sz="1600" dirty="0"/>
              <a:t>ПРОИЗВОДИТЕЛЬНОСТЬ ТРУДА И ПОДДЕРЖКА ЗАНЯТОСТИ</a:t>
            </a: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» </a:t>
            </a:r>
            <a:endParaRPr lang="ru-RU" altLang="ru-RU" sz="1600" dirty="0" smtClean="0">
              <a:solidFill>
                <a:schemeClr val="bg1"/>
              </a:solidFill>
              <a:latin typeface="Arial" panose="020B0604020202020204" pitchFamily="34" charset="0"/>
              <a:ea typeface="MS Mincho" pitchFamily="49" charset="-128"/>
            </a:endParaRPr>
          </a:p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городской округ </a:t>
            </a:r>
            <a:r>
              <a:rPr lang="ru-RU" sz="1600" dirty="0"/>
              <a:t>Самара</a:t>
            </a:r>
          </a:p>
        </p:txBody>
      </p:sp>
    </p:spTree>
    <p:extLst>
      <p:ext uri="{BB962C8B-B14F-4D97-AF65-F5344CB8AC3E}">
        <p14:creationId xmlns:p14="http://schemas.microsoft.com/office/powerpoint/2010/main" val="13680857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t>31</a:t>
            </a:fld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BB16EB14-9D62-4F07-8C97-A22564793177}"/>
              </a:ext>
            </a:extLst>
          </p:cNvPr>
          <p:cNvSpPr/>
          <p:nvPr/>
        </p:nvSpPr>
        <p:spPr>
          <a:xfrm>
            <a:off x="164505" y="827598"/>
            <a:ext cx="5127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Федеральные проекты, входящие в состав: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BB16EB14-9D62-4F07-8C97-A22564793177}"/>
              </a:ext>
            </a:extLst>
          </p:cNvPr>
          <p:cNvSpPr/>
          <p:nvPr/>
        </p:nvSpPr>
        <p:spPr>
          <a:xfrm>
            <a:off x="25176" y="2415370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794499"/>
              </p:ext>
            </p:extLst>
          </p:nvPr>
        </p:nvGraphicFramePr>
        <p:xfrm>
          <a:off x="164506" y="5517232"/>
          <a:ext cx="8928993" cy="1139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42"/>
                <a:gridCol w="825257"/>
                <a:gridCol w="1008112"/>
                <a:gridCol w="1008112"/>
                <a:gridCol w="1045689"/>
                <a:gridCol w="1003388"/>
                <a:gridCol w="983520"/>
                <a:gridCol w="998617"/>
                <a:gridCol w="1081356"/>
              </a:tblGrid>
              <a:tr h="39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302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316 487,8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175 341,0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230 849,3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504 632,1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526 906,1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299 561,7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2 053 778,0</a:t>
                      </a:r>
                    </a:p>
                  </a:txBody>
                  <a:tcPr marL="7620" marR="7620" marT="7620" marB="0" anchor="ctr"/>
                </a:tc>
              </a:tr>
              <a:tr h="26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111 903,5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94 936,1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94 480,2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99 770,9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109 715,1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107 031,4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617 837,2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BE282341-7461-4278-8440-05D20DE090ED}"/>
              </a:ext>
            </a:extLst>
          </p:cNvPr>
          <p:cNvSpPr/>
          <p:nvPr/>
        </p:nvSpPr>
        <p:spPr>
          <a:xfrm>
            <a:off x="177717" y="5045040"/>
            <a:ext cx="2654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Ресурсы (</a:t>
            </a:r>
            <a:r>
              <a:rPr lang="ru-RU" sz="1600" b="1" dirty="0">
                <a:solidFill>
                  <a:srgbClr val="00B050"/>
                </a:solidFill>
              </a:rPr>
              <a:t>млн. рублей):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271853"/>
              </p:ext>
            </p:extLst>
          </p:nvPr>
        </p:nvGraphicFramePr>
        <p:xfrm>
          <a:off x="177717" y="2908791"/>
          <a:ext cx="8559547" cy="2171705"/>
        </p:xfrm>
        <a:graphic>
          <a:graphicData uri="http://schemas.openxmlformats.org/drawingml/2006/table">
            <a:tbl>
              <a:tblPr firstRow="1" firstCol="1" bandRow="1"/>
              <a:tblGrid>
                <a:gridCol w="2976643"/>
                <a:gridCol w="663401"/>
                <a:gridCol w="837183"/>
                <a:gridCol w="816464"/>
                <a:gridCol w="816464"/>
                <a:gridCol w="816464"/>
                <a:gridCol w="816464"/>
                <a:gridCol w="816464"/>
              </a:tblGrid>
              <a:tr h="44366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2819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Численность занятых в сфере малого и среднего предпринимательства в Самарской области, млн.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050" b="1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0,448</a:t>
                      </a:r>
                      <a:endParaRPr lang="ru-RU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0,450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0,464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0,480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0,501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0,519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0,535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малого и среднего предпринимательства в ВРП,%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24,1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24,8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25,9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27,6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29,0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30,9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32,5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794390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экспортеров, являющихся субъектами малого и среднего предпринимательства, включая индивидуальных предпринимателей, в общем объеме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несырьевого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экспорта,%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7,2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7,5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8,0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8,5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9,0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9,5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1479833" y="37681"/>
            <a:ext cx="776695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algn="l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НП«МАЛОЕ </a:t>
            </a:r>
            <a: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И СРЕДНЕЕ ПРЕДПРИНИМАТЕЛЬСТВО И ПОДДЕРЖКА ИНДИВИДУАЛЬНОЙ ПРЕДПРИНИМАТЕЛЬСКОЙ ИНИЦИАТИВЫ»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25176" y="1166152"/>
            <a:ext cx="5127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1. «Улучшение </a:t>
            </a:r>
            <a:r>
              <a:rPr lang="ru-RU" sz="1400" b="1" kern="0" dirty="0">
                <a:solidFill>
                  <a:prstClr val="black"/>
                </a:solidFill>
              </a:rPr>
              <a:t>условий </a:t>
            </a:r>
            <a:r>
              <a:rPr lang="ru-RU" sz="1400" b="1" kern="0" dirty="0" smtClean="0">
                <a:solidFill>
                  <a:prstClr val="black"/>
                </a:solidFill>
              </a:rPr>
              <a:t>ведения предпринимательской деятельности»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32115" y="1695629"/>
            <a:ext cx="4047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2. «Акселерация </a:t>
            </a:r>
            <a:r>
              <a:rPr lang="ru-RU" sz="1400" b="1" kern="0" dirty="0">
                <a:solidFill>
                  <a:prstClr val="black"/>
                </a:solidFill>
              </a:rPr>
              <a:t>субъектов </a:t>
            </a:r>
            <a:endParaRPr lang="ru-RU" sz="1400" b="1" kern="0" dirty="0" smtClean="0">
              <a:solidFill>
                <a:prstClr val="black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малого </a:t>
            </a:r>
            <a:r>
              <a:rPr lang="ru-RU" sz="1400" b="1" kern="0" dirty="0">
                <a:solidFill>
                  <a:prstClr val="black"/>
                </a:solidFill>
              </a:rPr>
              <a:t>и среднего предпринимательства»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5119705" y="1035415"/>
            <a:ext cx="38775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3. «Расширение доступа субъектов </a:t>
            </a:r>
            <a:r>
              <a:rPr lang="ru-RU" sz="1400" b="1" kern="0" dirty="0">
                <a:solidFill>
                  <a:prstClr val="black"/>
                </a:solidFill>
              </a:rPr>
              <a:t>МСП к финансовым ресурсам, в том </a:t>
            </a:r>
            <a:r>
              <a:rPr lang="ru-RU" sz="1400" b="1" kern="0" dirty="0" smtClean="0">
                <a:solidFill>
                  <a:prstClr val="black"/>
                </a:solidFill>
              </a:rPr>
              <a:t>числе </a:t>
            </a:r>
            <a:r>
              <a:rPr lang="ru-RU" sz="1400" b="1" kern="0" dirty="0">
                <a:solidFill>
                  <a:prstClr val="black"/>
                </a:solidFill>
              </a:rPr>
              <a:t>к льготному </a:t>
            </a:r>
            <a:r>
              <a:rPr lang="ru-RU" sz="1400" b="1" kern="0" dirty="0" smtClean="0">
                <a:solidFill>
                  <a:prstClr val="black"/>
                </a:solidFill>
              </a:rPr>
              <a:t>финансированию»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5119705" y="1676706"/>
            <a:ext cx="38775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4. «Создание </a:t>
            </a:r>
            <a:r>
              <a:rPr lang="ru-RU" sz="1400" b="1" kern="0" dirty="0">
                <a:solidFill>
                  <a:prstClr val="black"/>
                </a:solidFill>
              </a:rPr>
              <a:t>системы </a:t>
            </a:r>
            <a:r>
              <a:rPr lang="ru-RU" sz="1400" b="1" kern="0" dirty="0" smtClean="0">
                <a:solidFill>
                  <a:prstClr val="black"/>
                </a:solidFill>
              </a:rPr>
              <a:t>поддержки </a:t>
            </a:r>
            <a:r>
              <a:rPr lang="ru-RU" sz="1400" b="1" kern="0" dirty="0">
                <a:solidFill>
                  <a:prstClr val="black"/>
                </a:solidFill>
              </a:rPr>
              <a:t>фермеров и развитие </a:t>
            </a:r>
            <a:r>
              <a:rPr lang="ru-RU" sz="1400" b="1" kern="0" dirty="0" smtClean="0">
                <a:solidFill>
                  <a:prstClr val="black"/>
                </a:solidFill>
              </a:rPr>
              <a:t>сельской кооперации»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5119704" y="2358277"/>
            <a:ext cx="41270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5. «Популяризация предпринимательства»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6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sp>
        <p:nvSpPr>
          <p:cNvPr id="7" name="Shape 435"/>
          <p:cNvSpPr/>
          <p:nvPr/>
        </p:nvSpPr>
        <p:spPr>
          <a:xfrm>
            <a:off x="683568" y="0"/>
            <a:ext cx="8460432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НП«МАЛОЕ И СРЕДНЕЕ ПРЕДПРИНИМАТЕЛЬСТВО И ПОДДЕРЖКА ИНДИВИДУАЛЬНОЙ ПРЕДПРИНИМАТЕЛЬСКОЙ ИНИЦИАТИВЫ» </a:t>
            </a:r>
            <a:r>
              <a:rPr lang="ru-RU" sz="1600" dirty="0"/>
              <a:t>городской округ Самара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461663"/>
              </p:ext>
            </p:extLst>
          </p:nvPr>
        </p:nvGraphicFramePr>
        <p:xfrm>
          <a:off x="108000" y="836712"/>
          <a:ext cx="8967734" cy="5590158"/>
        </p:xfrm>
        <a:graphic>
          <a:graphicData uri="http://schemas.openxmlformats.org/drawingml/2006/table">
            <a:tbl>
              <a:tblPr firstRow="1" firstCol="1" bandRow="1"/>
              <a:tblGrid>
                <a:gridCol w="5909101"/>
                <a:gridCol w="504056"/>
                <a:gridCol w="504056"/>
                <a:gridCol w="504056"/>
                <a:gridCol w="576064"/>
                <a:gridCol w="504056"/>
                <a:gridCol w="466345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Показатель</a:t>
                      </a:r>
                      <a:endParaRPr lang="ru-RU" sz="105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2019 г. </a:t>
                      </a:r>
                      <a:endParaRPr lang="ru-RU" sz="105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2020 г.</a:t>
                      </a:r>
                      <a:endParaRPr lang="ru-RU" sz="105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2021 г.</a:t>
                      </a:r>
                      <a:endParaRPr lang="ru-RU" sz="105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2022 г.</a:t>
                      </a:r>
                      <a:endParaRPr lang="ru-RU" sz="105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2023 г.</a:t>
                      </a:r>
                      <a:endParaRPr lang="ru-RU" sz="105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2024 г.</a:t>
                      </a:r>
                      <a:endParaRPr lang="ru-RU" sz="105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105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 smtClean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Прирост численности занятых в сфере МСП на уровне МО (человек) до 2024 года, в том числе за счет легализации</a:t>
                      </a:r>
                      <a:endParaRPr lang="ru-RU" sz="1050" dirty="0"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5888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11776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19504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26128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14281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 smtClean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Прирост численности занятых в сфере МСП за счет легализации теневого сектора экономики</a:t>
                      </a:r>
                      <a:endParaRPr lang="ru-RU" sz="1050" dirty="0"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-</a:t>
                      </a:r>
                      <a:endParaRPr lang="ru-RU" sz="1050" dirty="0"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2946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5892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8838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11784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14730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Количество </a:t>
                      </a:r>
                      <a:r>
                        <a:rPr lang="ru-RU" sz="1050" dirty="0" err="1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самозанятых</a:t>
                      </a:r>
                      <a:r>
                        <a:rPr lang="ru-RU" sz="1050" dirty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 граждан, зафиксировавших свой статус с учетом введения налогового режима для </a:t>
                      </a:r>
                      <a:r>
                        <a:rPr lang="ru-RU" sz="1050" dirty="0" err="1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самозанятых</a:t>
                      </a:r>
                      <a:r>
                        <a:rPr lang="ru-RU" sz="1050" dirty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, человек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-</a:t>
                      </a:r>
                      <a:endParaRPr lang="ru-RU" sz="1050" dirty="0"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2944</a:t>
                      </a:r>
                      <a:endParaRPr lang="ru-RU" sz="1050" dirty="0"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5888</a:t>
                      </a:r>
                      <a:endParaRPr lang="ru-RU" sz="1050" dirty="0"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7728</a:t>
                      </a:r>
                      <a:endParaRPr lang="ru-RU" sz="1050" dirty="0"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9200</a:t>
                      </a:r>
                      <a:endParaRPr lang="ru-RU" sz="1050" dirty="0"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10672</a:t>
                      </a:r>
                      <a:endParaRPr lang="ru-RU" sz="1050" dirty="0"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19432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 smtClean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Количество выданных  микрозаймов, ед.</a:t>
                      </a:r>
                      <a:endParaRPr lang="ru-RU" sz="1050" dirty="0"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18745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 smtClean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Объем выданных микрозаймов, </a:t>
                      </a:r>
                      <a:r>
                        <a:rPr lang="ru-RU" sz="1050" dirty="0" err="1" smtClean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тыс.руб</a:t>
                      </a:r>
                      <a:r>
                        <a:rPr lang="ru-RU" sz="1050" dirty="0" smtClean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.</a:t>
                      </a:r>
                      <a:endParaRPr lang="ru-RU" sz="1050" dirty="0"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294802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 smtClean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Количество СМСП, отвечающих требованиям и условиям оказания финансовой поддержки (</a:t>
                      </a:r>
                      <a:r>
                        <a:rPr lang="ru-RU" sz="1050" dirty="0" err="1" smtClean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микрозаймы</a:t>
                      </a:r>
                      <a:r>
                        <a:rPr lang="ru-RU" sz="1050" dirty="0" smtClean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 и поручительства), направленных в МЭР СО (АО «ГФСО»), ед.</a:t>
                      </a:r>
                      <a:endParaRPr lang="ru-RU" sz="1050" dirty="0"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Количество субъектов МСП и </a:t>
                      </a:r>
                      <a:r>
                        <a:rPr lang="ru-RU" sz="1050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самозанятых</a:t>
                      </a:r>
                      <a:r>
                        <a:rPr lang="ru-RU" sz="105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граждан, получивших поддержку в рамках федерального проекта, человек</a:t>
                      </a:r>
                      <a:endParaRPr lang="ru-RU" sz="105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2016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2855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3783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5444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7190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8207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048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Количество субъектов МСП, выведенных на экспорт при поддержке центров (агентств) координации поддержки экспортно-ориентированных субъектов МСП, ед.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166012">
                <a:tc>
                  <a:txBody>
                    <a:bodyPr/>
                    <a:lstStyle/>
                    <a:p>
                      <a:pPr algn="l"/>
                      <a:r>
                        <a:rPr lang="ru-RU" sz="1050" b="0" dirty="0" smtClean="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Количество субъектов МСП в моногородах, получивших поддержку (фактическое значение), ед. 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351278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Количество центров "Мой бизнес" в Самарской области, в которых оказывается комплекс услуг для СМСП (нарастающим итогом)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Создание индустриальных  (промышленных) парков в целях обеспечения льготного доступа субъектов МСП к производственным площадям и помещениям на территории Самарской области, ед.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173241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Количество физических лиц-участников ФП "Популяризация предпринимательства", человек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10690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14095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17363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352028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Количество обученных основам ведения бизнеса, финансовой грамотности и иным навыкам предпринимательской деятельности, человек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1925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2343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2741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Количество вновь созданных субъектов МСП по итогам реализации ФП "Популяризация предпринимательства", ед.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29604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Количество физических лиц - участников федерального проекта, занятых в сфере малого и среднего предпринимательства, по итогам участия в федеральном проект, человек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2209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3588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29604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Количество вовлеченных в субъекты МСП, осуществляющих деятельность в сфере сельского хозяйства, человек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29604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Количество принятых членов </a:t>
                      </a:r>
                      <a:r>
                        <a:rPr lang="ru-RU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СПоК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(кроме кредитных) из числа субъектов МСП, включая ЛПХ и К(Ф)Х, в году предоставления господдержки, единиц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7827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t>33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-36512" y="998639"/>
            <a:ext cx="5127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1</a:t>
            </a:r>
            <a:r>
              <a:rPr lang="ru-RU" sz="1400" b="1" dirty="0">
                <a:solidFill>
                  <a:prstClr val="black"/>
                </a:solidFill>
              </a:rPr>
              <a:t>. Промышленный экспорт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-36512" y="1196752"/>
            <a:ext cx="5127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2</a:t>
            </a:r>
            <a:r>
              <a:rPr lang="ru-RU" sz="1400" b="1" dirty="0">
                <a:solidFill>
                  <a:prstClr val="black"/>
                </a:solidFill>
              </a:rPr>
              <a:t>. Экспорт продукции АПК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2738421" y="1196752"/>
            <a:ext cx="5127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4</a:t>
            </a:r>
            <a:r>
              <a:rPr lang="ru-RU" sz="1400" b="1" kern="0" dirty="0" smtClean="0">
                <a:solidFill>
                  <a:prstClr val="black"/>
                </a:solidFill>
              </a:rPr>
              <a:t>. </a:t>
            </a:r>
            <a:r>
              <a:rPr lang="ru-RU" sz="1400" b="1" dirty="0"/>
              <a:t>Системные меры международной кооперации и экспорта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64507" y="744959"/>
            <a:ext cx="5127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Федеральные проекты, входящие в состав: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25176" y="1484784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383933"/>
              </p:ext>
            </p:extLst>
          </p:nvPr>
        </p:nvGraphicFramePr>
        <p:xfrm>
          <a:off x="107504" y="5445210"/>
          <a:ext cx="8928993" cy="1139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42"/>
                <a:gridCol w="825257"/>
                <a:gridCol w="1008112"/>
                <a:gridCol w="1008112"/>
                <a:gridCol w="1045689"/>
                <a:gridCol w="1003388"/>
                <a:gridCol w="983520"/>
                <a:gridCol w="998617"/>
                <a:gridCol w="1081356"/>
              </a:tblGrid>
              <a:tr h="39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302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116,3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153,2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126,4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395,9</a:t>
                      </a:r>
                    </a:p>
                  </a:txBody>
                  <a:tcPr marL="9525" marR="9525" marT="9525" marB="0" anchor="b"/>
                </a:tc>
              </a:tr>
              <a:tr h="26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62,6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58,3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202,9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E282341-7461-4278-8440-05D20DE090ED}"/>
              </a:ext>
            </a:extLst>
          </p:cNvPr>
          <p:cNvSpPr/>
          <p:nvPr/>
        </p:nvSpPr>
        <p:spPr>
          <a:xfrm>
            <a:off x="107504" y="3758147"/>
            <a:ext cx="2654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Ресурсы (млн. рублей):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813342"/>
              </p:ext>
            </p:extLst>
          </p:nvPr>
        </p:nvGraphicFramePr>
        <p:xfrm>
          <a:off x="177717" y="1849429"/>
          <a:ext cx="8559547" cy="1921585"/>
        </p:xfrm>
        <a:graphic>
          <a:graphicData uri="http://schemas.openxmlformats.org/drawingml/2006/table">
            <a:tbl>
              <a:tblPr firstRow="1" firstCol="1" bandRow="1"/>
              <a:tblGrid>
                <a:gridCol w="2976643"/>
                <a:gridCol w="663401"/>
                <a:gridCol w="837183"/>
                <a:gridCol w="816464"/>
                <a:gridCol w="816464"/>
                <a:gridCol w="816464"/>
                <a:gridCol w="816464"/>
                <a:gridCol w="816464"/>
              </a:tblGrid>
              <a:tr h="44366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2819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Объем экспорта конкурентоспособной промышленной продукции в Самарской области, млрд. долл. США</a:t>
                      </a:r>
                      <a:endParaRPr lang="ru-RU" sz="10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2,186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3,01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3,13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3,26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174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Объем экспорта продукции АПК, млн. долл. США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179,4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190,0</a:t>
                      </a:r>
                      <a:endParaRPr lang="ru-RU" sz="105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201,0</a:t>
                      </a:r>
                      <a:endParaRPr lang="ru-RU" sz="105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212,0</a:t>
                      </a:r>
                      <a:endParaRPr lang="ru-RU" sz="105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224,0</a:t>
                      </a:r>
                      <a:endParaRPr lang="ru-RU" sz="105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236,0</a:t>
                      </a:r>
                      <a:endParaRPr lang="ru-RU" sz="105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250,0</a:t>
                      </a:r>
                      <a:endParaRPr lang="ru-RU" sz="105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184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Объем экспорта услуг, млн. долларов 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США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552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599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646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693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741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870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</a:rPr>
                        <a:t>Прирост количества компаний-экспортеров из числа МСП по итогам внедрения Регионального экспортного стандарта 2.0 к 2018 году,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1883718" y="44624"/>
            <a:ext cx="578299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</a:t>
            </a:r>
            <a:r>
              <a:rPr lang="ru-RU" dirty="0"/>
              <a:t>Международная</a:t>
            </a:r>
            <a:br>
              <a:rPr lang="ru-RU" dirty="0"/>
            </a:br>
            <a:r>
              <a:rPr lang="ru-RU" dirty="0"/>
              <a:t>кооперация и экспорт</a:t>
            </a: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»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2738421" y="980728"/>
            <a:ext cx="5127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3. </a:t>
            </a:r>
            <a:r>
              <a:rPr lang="ru-RU" sz="1400" b="1" dirty="0"/>
              <a:t>Экспорт услуг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167472"/>
              </p:ext>
            </p:extLst>
          </p:nvPr>
        </p:nvGraphicFramePr>
        <p:xfrm>
          <a:off x="143722" y="4096701"/>
          <a:ext cx="8928993" cy="1139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42"/>
                <a:gridCol w="825257"/>
                <a:gridCol w="1008112"/>
                <a:gridCol w="1008112"/>
                <a:gridCol w="1045689"/>
                <a:gridCol w="1003388"/>
                <a:gridCol w="983520"/>
                <a:gridCol w="998617"/>
                <a:gridCol w="1081356"/>
              </a:tblGrid>
              <a:tr h="39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302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1498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  <a:tr h="26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</a:tbl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3203848" y="3796510"/>
            <a:ext cx="27859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1</a:t>
            </a:r>
            <a:r>
              <a:rPr lang="ru-RU" sz="1400" b="1" dirty="0">
                <a:solidFill>
                  <a:prstClr val="black"/>
                </a:solidFill>
              </a:rPr>
              <a:t>. Промышленный экспорт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3203848" y="5147928"/>
            <a:ext cx="27927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2</a:t>
            </a:r>
            <a:r>
              <a:rPr lang="ru-RU" sz="1400" b="1" dirty="0">
                <a:solidFill>
                  <a:prstClr val="black"/>
                </a:solidFill>
              </a:rPr>
              <a:t>. Экспорт продукции АПК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5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34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435" name="Shape 435"/>
          <p:cNvSpPr/>
          <p:nvPr/>
        </p:nvSpPr>
        <p:spPr>
          <a:xfrm>
            <a:off x="2214929" y="57256"/>
            <a:ext cx="493019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 smtClean="0"/>
              <a:t>«Международная кооперация и экспорт»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для всех муниципальных образований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784102"/>
              </p:ext>
            </p:extLst>
          </p:nvPr>
        </p:nvGraphicFramePr>
        <p:xfrm>
          <a:off x="688649" y="1077564"/>
          <a:ext cx="8100894" cy="3464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3351"/>
                <a:gridCol w="2232248"/>
                <a:gridCol w="198529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n-lt"/>
                        </a:rPr>
                        <a:t>Ключевые</a:t>
                      </a:r>
                      <a:r>
                        <a:rPr lang="ru-RU" sz="1200" b="1" baseline="0" dirty="0" smtClean="0">
                          <a:latin typeface="+mn-lt"/>
                        </a:rPr>
                        <a:t> мероприятия</a:t>
                      </a:r>
                      <a:endParaRPr lang="ru-RU" sz="1200" b="1" dirty="0" smtClean="0">
                        <a:latin typeface="+mn-lt"/>
                      </a:endParaRPr>
                    </a:p>
                    <a:p>
                      <a:pPr algn="ctr"/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Объем</a:t>
                      </a:r>
                      <a:r>
                        <a:rPr lang="ru-RU" sz="1200" b="1" baseline="0" dirty="0" smtClean="0">
                          <a:latin typeface="+mn-lt"/>
                        </a:rPr>
                        <a:t> финансирования  (федеральные средства/областные средства)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Краткое обоснование</a:t>
                      </a:r>
                      <a:r>
                        <a:rPr lang="ru-RU" sz="1200" b="1" baseline="0" dirty="0" smtClean="0">
                          <a:latin typeface="+mn-lt"/>
                        </a:rPr>
                        <a:t> наличия данного мероприятия в региональной составляющей НП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Информирование экспортеров об актуальных мерах поддержки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Финансирование не предусмотрено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Выполнение комплекса мероприятий  позволит обеспечить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выполнение показателя по объему экспорта </a:t>
                      </a:r>
                      <a:r>
                        <a:rPr lang="ru-RU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несырьевых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неэнергетических товаров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  <a:tr h="464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Содействие в подготовке и проведении образовательных семинаров для </a:t>
                      </a:r>
                      <a:r>
                        <a:rPr lang="ru-RU" sz="1200" dirty="0" err="1" smtClean="0">
                          <a:latin typeface="+mn-lt"/>
                        </a:rPr>
                        <a:t>экспортно</a:t>
                      </a:r>
                      <a:r>
                        <a:rPr lang="ru-RU" sz="1200" dirty="0" smtClean="0">
                          <a:latin typeface="+mn-lt"/>
                        </a:rPr>
                        <a:t> ориентированных компаний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2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Выявление барьеров в части развития экспортной деятельности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Выявление потенциальных экспортеров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Содействие в реализации мер поддержки экспортеров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8144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  <p:sp>
        <p:nvSpPr>
          <p:cNvPr id="7" name="Shape 435"/>
          <p:cNvSpPr/>
          <p:nvPr/>
        </p:nvSpPr>
        <p:spPr>
          <a:xfrm>
            <a:off x="1865039" y="57255"/>
            <a:ext cx="556818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 smtClean="0"/>
              <a:t>НАИМЕНОВАНИЕ НАЦИОНАЛЬНОГО ПРОЕКТА 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800" dirty="0"/>
              <a:t>городской округ Самара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048140"/>
              </p:ext>
            </p:extLst>
          </p:nvPr>
        </p:nvGraphicFramePr>
        <p:xfrm>
          <a:off x="251520" y="2132856"/>
          <a:ext cx="8559547" cy="970019"/>
        </p:xfrm>
        <a:graphic>
          <a:graphicData uri="http://schemas.openxmlformats.org/drawingml/2006/table">
            <a:tbl>
              <a:tblPr firstRow="1" firstCol="1" bandRow="1"/>
              <a:tblGrid>
                <a:gridCol w="2976643"/>
                <a:gridCol w="663401"/>
                <a:gridCol w="837183"/>
                <a:gridCol w="816464"/>
                <a:gridCol w="816464"/>
                <a:gridCol w="816464"/>
                <a:gridCol w="816464"/>
                <a:gridCol w="816464"/>
              </a:tblGrid>
              <a:tr h="44366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2819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Прирост количества экспортеров (нарастающим итогом)</a:t>
                      </a:r>
                      <a:endParaRPr lang="ru-RU" sz="1400" b="1" u="none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6782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435" name="Shape 435"/>
          <p:cNvSpPr/>
          <p:nvPr/>
        </p:nvSpPr>
        <p:spPr>
          <a:xfrm>
            <a:off x="2937077" y="57256"/>
            <a:ext cx="348588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400" dirty="0"/>
              <a:t>Национальный проект «Демография»</a:t>
            </a:r>
          </a:p>
          <a:p>
            <a:r>
              <a:rPr lang="ru-RU" sz="1400" dirty="0"/>
              <a:t>городской округ Самара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297131"/>
              </p:ext>
            </p:extLst>
          </p:nvPr>
        </p:nvGraphicFramePr>
        <p:xfrm>
          <a:off x="161773" y="764704"/>
          <a:ext cx="9036495" cy="582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6337"/>
                <a:gridCol w="2938318"/>
                <a:gridCol w="3131840"/>
              </a:tblGrid>
              <a:tr h="52465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Ключевые</a:t>
                      </a:r>
                      <a:r>
                        <a:rPr lang="ru-RU" b="1" baseline="0" dirty="0" smtClean="0"/>
                        <a:t> мероприятия в 2019 году</a:t>
                      </a:r>
                      <a:endParaRPr lang="ru-RU" b="1" dirty="0" smtClean="0"/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Объем</a:t>
                      </a:r>
                      <a:r>
                        <a:rPr lang="ru-RU" b="1" baseline="0" dirty="0" smtClean="0"/>
                        <a:t> финансирования на 2019 год (федеральные средства/областные средства)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Краткое обоснование</a:t>
                      </a:r>
                      <a:r>
                        <a:rPr lang="ru-RU" b="1" baseline="0" dirty="0" smtClean="0"/>
                        <a:t> наличия данного мероприятия в региональной составляющей НП</a:t>
                      </a:r>
                      <a:endParaRPr lang="ru-RU" b="1" dirty="0"/>
                    </a:p>
                  </a:txBody>
                  <a:tcPr/>
                </a:tc>
              </a:tr>
              <a:tr h="1714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2019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</a:tr>
              <a:tr h="524658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Строительство детского сада по ул. Ташкентской в районе жилых домов №№112, 114, 116 в Кировском районе города Самара</a:t>
                      </a:r>
                      <a:endParaRPr lang="en-US" sz="10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Федеральные средства – 53 609,66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00" baseline="0" dirty="0" smtClean="0"/>
                    </a:p>
                    <a:p>
                      <a:pPr algn="l"/>
                      <a:r>
                        <a:rPr lang="ru-RU" sz="1000" dirty="0" smtClean="0"/>
                        <a:t>Областные средства – 136</a:t>
                      </a:r>
                      <a:r>
                        <a:rPr lang="ru-RU" sz="1000" baseline="0" dirty="0" smtClean="0"/>
                        <a:t> 910, 37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00" baseline="0" dirty="0" smtClean="0"/>
                    </a:p>
                    <a:p>
                      <a:pPr algn="l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Создание дополнительно</a:t>
                      </a:r>
                      <a:r>
                        <a:rPr lang="ru-RU" baseline="0" dirty="0" smtClean="0"/>
                        <a:t> 240 мест для детей дошкольного возраста, в том числе, 80  мест для детей ясельного возраста</a:t>
                      </a:r>
                    </a:p>
                  </a:txBody>
                  <a:tcPr/>
                </a:tc>
              </a:tr>
              <a:tr h="816135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Строительство детского сада в границах улиц Стара-</a:t>
                      </a:r>
                      <a:r>
                        <a:rPr lang="ru-RU" sz="10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Загоры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, Алма-Атинской, пр. Карла Маркса, ул. Березовой Аллеи в Кировском районе (в районе жилых домов №№ 138, 142 по ул. Алма-Атинской)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Федеральные средства – 53 527, 76 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00" baseline="0" dirty="0" smtClean="0"/>
                    </a:p>
                    <a:p>
                      <a:pPr algn="l"/>
                      <a:r>
                        <a:rPr lang="ru-RU" sz="1000" dirty="0" smtClean="0"/>
                        <a:t>Областные средства – 140</a:t>
                      </a:r>
                      <a:r>
                        <a:rPr lang="ru-RU" sz="1000" baseline="0" dirty="0" smtClean="0"/>
                        <a:t> 630,89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00" baseline="0" dirty="0" smtClean="0"/>
                    </a:p>
                    <a:p>
                      <a:pPr algn="l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Создание дополнительно</a:t>
                      </a:r>
                      <a:r>
                        <a:rPr lang="ru-RU" baseline="0" dirty="0" smtClean="0"/>
                        <a:t> 240 мест для детей дошкольного возраста, в том числе, 80  мест для детей ясельного возраста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670397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Строительство детского сада «Жилой район «Волгарь» в Куйбышевском районе </a:t>
                      </a:r>
                      <a:r>
                        <a:rPr lang="ru-RU" sz="10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г.о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. Самара, 14 квартал, 4-й микрорайон, Детский сад»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Федеральные средства – 50461,91 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00" baseline="0" dirty="0" smtClean="0"/>
                    </a:p>
                    <a:p>
                      <a:pPr algn="l"/>
                      <a:r>
                        <a:rPr lang="ru-RU" sz="1000" dirty="0" smtClean="0"/>
                        <a:t>Областные средства – 63035,80 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00" baseline="0" dirty="0" smtClean="0"/>
                    </a:p>
                    <a:p>
                      <a:pPr algn="l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Создание дополнительно</a:t>
                      </a:r>
                      <a:r>
                        <a:rPr lang="ru-RU" baseline="0" dirty="0" smtClean="0"/>
                        <a:t> 215  мест для детей дошкольного возраста, в том числе, 60 мест  для детей ясельного возраста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20074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2020-2021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</a:tr>
              <a:tr h="524658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Строительство детского сада по ул. Подшипниковая,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Федеральные средства – 72028,24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00" baseline="0" dirty="0" smtClean="0"/>
                    </a:p>
                    <a:p>
                      <a:pPr algn="l"/>
                      <a:r>
                        <a:rPr lang="ru-RU" sz="1000" dirty="0" smtClean="0"/>
                        <a:t>Областные средства – 11725,53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00" baseline="0" dirty="0" smtClean="0"/>
                    </a:p>
                    <a:p>
                      <a:pPr algn="l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Создание дополнительно</a:t>
                      </a:r>
                      <a:r>
                        <a:rPr lang="ru-RU" baseline="0" dirty="0" smtClean="0"/>
                        <a:t> 112   мест для детей дошкольного возраста, в том числе, 30 мест  для детей ясельного возраста</a:t>
                      </a:r>
                    </a:p>
                  </a:txBody>
                  <a:tcPr/>
                </a:tc>
              </a:tr>
              <a:tr h="524658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Строительство детского сада  по ул. Шверника, 12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Федеральные средства – 95447,48 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00" baseline="0" dirty="0" smtClean="0"/>
                    </a:p>
                    <a:p>
                      <a:pPr algn="l"/>
                      <a:r>
                        <a:rPr lang="ru-RU" sz="1000" dirty="0" smtClean="0"/>
                        <a:t>Областные средства –15537,96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00" baseline="0" dirty="0" smtClean="0"/>
                    </a:p>
                    <a:p>
                      <a:pPr algn="l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Создание дополнительно</a:t>
                      </a:r>
                      <a:r>
                        <a:rPr lang="ru-RU" baseline="0" dirty="0" smtClean="0"/>
                        <a:t> 150   мест для детей дошкольного возраста, в том числе, 45 мест для детей ясельного возраста</a:t>
                      </a:r>
                    </a:p>
                  </a:txBody>
                  <a:tcPr/>
                </a:tc>
              </a:tr>
              <a:tr h="524658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Строительство детского сада в границах ул. Воронежская, 21Б/ пер. Юрия  Павлова, 10Б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Федеральные средства – 95447,48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00" baseline="0" dirty="0" smtClean="0"/>
                    </a:p>
                    <a:p>
                      <a:pPr algn="l"/>
                      <a:r>
                        <a:rPr lang="ru-RU" sz="1000" dirty="0" smtClean="0"/>
                        <a:t>Областные средства –  15537,96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00" baseline="0" dirty="0" smtClean="0"/>
                    </a:p>
                    <a:p>
                      <a:pPr algn="l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Создание дополнительно</a:t>
                      </a:r>
                      <a:r>
                        <a:rPr lang="ru-RU" baseline="0" dirty="0" smtClean="0"/>
                        <a:t> 150   мест для детей дошкольного возраста, в том числе, 45  мест  для детей ясельного возраста</a:t>
                      </a:r>
                      <a:endParaRPr lang="ru-RU" dirty="0" smtClean="0"/>
                    </a:p>
                  </a:txBody>
                  <a:tcPr/>
                </a:tc>
              </a:tr>
              <a:tr h="524658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Строительство детского сада, в </a:t>
                      </a:r>
                      <a:r>
                        <a:rPr lang="ru-RU" sz="10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мкр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. Крутые Ключи, ул. Мира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Федеральные средства –  211650,09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00" baseline="0" dirty="0" smtClean="0"/>
                    </a:p>
                    <a:p>
                      <a:pPr algn="l"/>
                      <a:r>
                        <a:rPr lang="ru-RU" sz="1000" dirty="0" smtClean="0"/>
                        <a:t>Областные средства – </a:t>
                      </a:r>
                      <a:r>
                        <a:rPr lang="ru-RU" sz="1000" baseline="0" dirty="0" smtClean="0"/>
                        <a:t> 34454,66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00" baseline="0" dirty="0" smtClean="0"/>
                    </a:p>
                    <a:p>
                      <a:pPr algn="l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Создание дополнительно</a:t>
                      </a:r>
                      <a:r>
                        <a:rPr lang="ru-RU" baseline="0" dirty="0" smtClean="0"/>
                        <a:t> 350   мест для детей дошкольного возраста, в том числе, 80 мест  для детей ясельного возраста</a:t>
                      </a:r>
                      <a:endParaRPr lang="ru-RU" dirty="0" smtClean="0"/>
                    </a:p>
                  </a:txBody>
                  <a:tcPr/>
                </a:tc>
              </a:tr>
              <a:tr h="498648">
                <a:tc>
                  <a:txBody>
                    <a:bodyPr/>
                    <a:lstStyle/>
                    <a:p>
                      <a:pPr algn="l"/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Строительство детского сада на 5  просеке 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Федеральные средства – 154433,66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00" baseline="0" dirty="0" smtClean="0"/>
                    </a:p>
                    <a:p>
                      <a:pPr algn="l"/>
                      <a:r>
                        <a:rPr lang="ru-RU" sz="1000" dirty="0" smtClean="0"/>
                        <a:t>Областные средства – </a:t>
                      </a:r>
                      <a:r>
                        <a:rPr lang="ru-RU" sz="1000" baseline="0" dirty="0" smtClean="0"/>
                        <a:t> 25140,36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00" baseline="0" dirty="0" smtClean="0"/>
                    </a:p>
                    <a:p>
                      <a:pPr algn="l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Создание дополнительно</a:t>
                      </a:r>
                      <a:r>
                        <a:rPr lang="ru-RU" baseline="0" dirty="0" smtClean="0"/>
                        <a:t> 250   мест для детей дошкольного возраста, в том числе, 80  мест для детей ясельного возраста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1606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7" name="Shape 435"/>
          <p:cNvSpPr/>
          <p:nvPr/>
        </p:nvSpPr>
        <p:spPr>
          <a:xfrm>
            <a:off x="2694219" y="57256"/>
            <a:ext cx="397159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600" dirty="0"/>
              <a:t>Национальный проект </a:t>
            </a:r>
            <a:r>
              <a:rPr lang="ru-RU" sz="1600" dirty="0" smtClean="0"/>
              <a:t>«Демография»</a:t>
            </a:r>
            <a:endParaRPr lang="ru-RU" sz="1600" dirty="0"/>
          </a:p>
          <a:p>
            <a:r>
              <a:rPr lang="ru-RU" sz="1600" dirty="0"/>
              <a:t>городской округ Самара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284206"/>
              </p:ext>
            </p:extLst>
          </p:nvPr>
        </p:nvGraphicFramePr>
        <p:xfrm>
          <a:off x="333273" y="836712"/>
          <a:ext cx="8559547" cy="5041318"/>
        </p:xfrm>
        <a:graphic>
          <a:graphicData uri="http://schemas.openxmlformats.org/drawingml/2006/table">
            <a:tbl>
              <a:tblPr firstRow="1" firstCol="1" bandRow="1"/>
              <a:tblGrid>
                <a:gridCol w="4603801"/>
                <a:gridCol w="792088"/>
                <a:gridCol w="504056"/>
                <a:gridCol w="504056"/>
                <a:gridCol w="504056"/>
                <a:gridCol w="576064"/>
                <a:gridCol w="504056"/>
                <a:gridCol w="571370"/>
              </a:tblGrid>
              <a:tr h="36003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7878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Доступность дошкольного образования для детей в возрасте от полутора до трех лет (проценты)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377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Доля детей и молодежи Самарской области (возраст от 3 до 29 лет), систематически занимающихся физической культурой и спортом, в общей численности детей и молодежи Самарской области (возраст от 3 до 29 лет)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377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Доля населения Самарской области среднего возраста (женщины от 30 до 54 лет, мужчины от 30 до 59 лет), систематически занимающихся физической культурой и спортом, в общей численности населения Самарской области среднего возраста (женщины от 30 до 54 лет, мужчины от 30 до 59 лет)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17,4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377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Доля населения Самарской области старшего возраста (женщины от 55 до 79 лет, мужчины от 60 до 79 лет), систематически занимающихся физической культурой и спортом в общей численности населения Самарской области старшего возраста (женщины от 55 до 79 лет, мужчины от 60 до 79 лет)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2,6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377878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Количество проведенных мероприятий по организации социального туризма, позволяющего гражданам пожилого возраста ближе познакомиться с историей родного края, его природными ресурсами, традициями, культурным наследием (посещение музеев, театров, галерей, выставок, исторических и святых мест)</a:t>
                      </a:r>
                      <a:endParaRPr lang="ru-RU" sz="10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―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менее 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менее 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менее 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менее 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менее 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менее 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377878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Количество проведенных мероприятий по привлечению пожилых людей с активной жизненной позицией к воспитанию подрастающего поколения (встречи со старшеклассниками, направленные на патриотическое воспитание молодежи, сохранение семейных, культурных и исторических ценностей, пропаганду здорового образа жизни)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―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менее 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менее 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менее 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менее 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менее 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менее 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4494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t>6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3199" y="998639"/>
            <a:ext cx="4640809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1050" b="1" dirty="0" smtClean="0">
                <a:solidFill>
                  <a:prstClr val="black"/>
                </a:solidFill>
              </a:rPr>
              <a:t>«Развитие системы оказания первичной МСП»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1050" b="1" dirty="0" smtClean="0">
                <a:solidFill>
                  <a:prstClr val="black"/>
                </a:solidFill>
              </a:rPr>
              <a:t>«Борьба с сердечно-сосудистыми заболеваниями»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1050" b="1" dirty="0">
                <a:solidFill>
                  <a:prstClr val="black"/>
                </a:solidFill>
              </a:rPr>
              <a:t>«Борьба с онкологическими заболеваниями»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1050" b="1" dirty="0" smtClean="0">
                <a:solidFill>
                  <a:prstClr val="black"/>
                </a:solidFill>
              </a:rPr>
              <a:t>«Развитие </a:t>
            </a:r>
            <a:r>
              <a:rPr lang="ru-RU" sz="1050" b="1" dirty="0">
                <a:solidFill>
                  <a:prstClr val="black"/>
                </a:solidFill>
              </a:rPr>
              <a:t>детского здравоохранения»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1050" b="1" dirty="0" smtClean="0">
                <a:solidFill>
                  <a:prstClr val="black"/>
                </a:solidFill>
              </a:rPr>
              <a:t>«Обеспечение </a:t>
            </a:r>
            <a:r>
              <a:rPr lang="ru-RU" sz="1050" b="1" dirty="0">
                <a:solidFill>
                  <a:prstClr val="black"/>
                </a:solidFill>
              </a:rPr>
              <a:t>медицинских организаций системы здравоохранения квалифицированными кадрами»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1050" b="1" dirty="0">
                <a:solidFill>
                  <a:prstClr val="black"/>
                </a:solidFill>
              </a:rPr>
              <a:t>«Создание единого цифрового контура в </a:t>
            </a:r>
            <a:r>
              <a:rPr lang="ru-RU" sz="1050" b="1" dirty="0" smtClean="0">
                <a:solidFill>
                  <a:prstClr val="black"/>
                </a:solidFill>
              </a:rPr>
              <a:t>здравоохранении»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1050" b="1" dirty="0">
                <a:solidFill>
                  <a:prstClr val="black"/>
                </a:solidFill>
              </a:rPr>
              <a:t>«Развитие экспорта медицинских услуг»</a:t>
            </a:r>
            <a:endParaRPr lang="ru-RU" sz="1050" b="1" dirty="0" smtClean="0">
              <a:solidFill>
                <a:prstClr val="black"/>
              </a:solidFill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endParaRPr lang="ru-RU" sz="1100" b="1" dirty="0" smtClean="0">
              <a:solidFill>
                <a:prstClr val="black"/>
              </a:solidFill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endParaRPr lang="ru-RU" sz="1100" b="1" dirty="0" smtClean="0">
              <a:solidFill>
                <a:prstClr val="black"/>
              </a:solidFill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endParaRPr lang="ru-RU" sz="1100" b="1" dirty="0">
              <a:solidFill>
                <a:prstClr val="black"/>
              </a:solidFill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endParaRPr lang="ru-RU" sz="1100" b="1" dirty="0" smtClean="0">
              <a:solidFill>
                <a:prstClr val="black"/>
              </a:solidFill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endParaRPr lang="ru-RU" sz="1100" b="1" kern="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64507" y="744959"/>
            <a:ext cx="51275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</a:rPr>
              <a:t>Федеральные проекты, входящие в состав: 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64505" y="2395627"/>
            <a:ext cx="49665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301400"/>
              </p:ext>
            </p:extLst>
          </p:nvPr>
        </p:nvGraphicFramePr>
        <p:xfrm>
          <a:off x="33933" y="5219551"/>
          <a:ext cx="8928993" cy="1260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42"/>
                <a:gridCol w="825257"/>
                <a:gridCol w="1008112"/>
                <a:gridCol w="1008112"/>
                <a:gridCol w="1045689"/>
                <a:gridCol w="1003388"/>
                <a:gridCol w="983520"/>
                <a:gridCol w="998617"/>
                <a:gridCol w="1081356"/>
              </a:tblGrid>
              <a:tr h="478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РФ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2021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2019-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2024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314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Самарская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43,35 %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1 512,851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2 418,653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867,594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786,281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290,422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388,162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6263,96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  <a:tr h="314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56,65%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947,373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1 176,001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1 190,987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1 355,410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2 217,260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1 299,010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8186,04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E282341-7461-4278-8440-05D20DE090ED}"/>
              </a:ext>
            </a:extLst>
          </p:cNvPr>
          <p:cNvSpPr/>
          <p:nvPr/>
        </p:nvSpPr>
        <p:spPr>
          <a:xfrm>
            <a:off x="3199" y="4942631"/>
            <a:ext cx="91408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</a:rPr>
              <a:t>Ресурсы (</a:t>
            </a:r>
            <a:r>
              <a:rPr lang="ru-RU" sz="1200" b="1" dirty="0">
                <a:solidFill>
                  <a:srgbClr val="00B050"/>
                </a:solidFill>
              </a:rPr>
              <a:t>млн. рублей):  </a:t>
            </a:r>
            <a:r>
              <a:rPr lang="ru-RU" sz="1200" b="1" dirty="0" smtClean="0">
                <a:solidFill>
                  <a:srgbClr val="00B050"/>
                </a:solidFill>
              </a:rPr>
              <a:t>ФБ+ОБ+ 5833,8 млн. рублей – бюджеты государственных внебюджетных фондов РФ</a:t>
            </a:r>
            <a:r>
              <a:rPr lang="ru-RU" sz="1200" b="1" dirty="0" smtClean="0"/>
              <a:t> </a:t>
            </a:r>
            <a:endParaRPr lang="ru-RU" sz="1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52847"/>
              </p:ext>
            </p:extLst>
          </p:nvPr>
        </p:nvGraphicFramePr>
        <p:xfrm>
          <a:off x="37095" y="2730901"/>
          <a:ext cx="9073008" cy="2297430"/>
        </p:xfrm>
        <a:graphic>
          <a:graphicData uri="http://schemas.openxmlformats.org/drawingml/2006/table">
            <a:tbl>
              <a:tblPr firstRow="1" firstCol="1" bandRow="1"/>
              <a:tblGrid>
                <a:gridCol w="3168352"/>
                <a:gridCol w="720080"/>
                <a:gridCol w="678263"/>
                <a:gridCol w="826294"/>
                <a:gridCol w="826294"/>
                <a:gridCol w="826294"/>
                <a:gridCol w="826294"/>
                <a:gridCol w="1201137"/>
              </a:tblGrid>
              <a:tr h="44945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значение за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6455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none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Снижение смертности населения трудоспособного возраста (на 100 тыс.)</a:t>
                      </a:r>
                      <a:endParaRPr lang="ru-RU" sz="1050" b="1" u="none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529,5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510,0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480,0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470,0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450,0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420,0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6455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Снижение смертности от болезней системы кровообращения (на 100 тыс.)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600,4</a:t>
                      </a:r>
                      <a:endParaRPr lang="ru-RU" sz="11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570,0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550,0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525,0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485,0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455,0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443,5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6455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Снижение смертности от злокачественных </a:t>
                      </a:r>
                    </a:p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новообразований</a:t>
                      </a:r>
                      <a:r>
                        <a:rPr lang="ru-RU" sz="1050" b="1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(на 100 тыс.)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194,0</a:t>
                      </a:r>
                      <a:endParaRPr lang="ru-RU" sz="11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7946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Снижение младенческой смертности  </a:t>
                      </a:r>
                    </a:p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(на 1 тыс. родившихся детей)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4,5</a:t>
                      </a:r>
                      <a:endParaRPr lang="ru-RU" sz="11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346455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Охват всех граждан профилактическими медицинскими осмотрами, % 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43,3</a:t>
                      </a:r>
                      <a:endParaRPr lang="ru-RU" sz="11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41,8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43,4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45,0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53,5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59,7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70,0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1489381" y="167352"/>
            <a:ext cx="65716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«ЗДРАВООХРАНЕНИЕ»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744958"/>
            <a:ext cx="51125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Стратегическая цель: увеличение ОПЖ до 78 лет к 2024 г.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Основные цели: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1" dirty="0" smtClean="0">
                <a:solidFill>
                  <a:schemeClr val="tx1"/>
                </a:solidFill>
              </a:rPr>
              <a:t>Снижение смертности населения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1" dirty="0" smtClean="0">
                <a:solidFill>
                  <a:schemeClr val="tx1"/>
                </a:solidFill>
              </a:rPr>
              <a:t>Ликвидация </a:t>
            </a:r>
            <a:r>
              <a:rPr lang="ru-RU" sz="1100" b="1" i="1" dirty="0">
                <a:solidFill>
                  <a:schemeClr val="tx1"/>
                </a:solidFill>
              </a:rPr>
              <a:t>кадрового </a:t>
            </a:r>
            <a:r>
              <a:rPr lang="ru-RU" sz="1100" b="1" i="1" dirty="0" smtClean="0">
                <a:solidFill>
                  <a:schemeClr val="tx1"/>
                </a:solidFill>
              </a:rPr>
              <a:t>дефицита в первичном звене здравоохранения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1" dirty="0" smtClean="0">
                <a:solidFill>
                  <a:schemeClr val="tx1"/>
                </a:solidFill>
              </a:rPr>
              <a:t>Охват всех </a:t>
            </a:r>
            <a:r>
              <a:rPr lang="ru-RU" sz="1100" b="1" i="1" dirty="0">
                <a:solidFill>
                  <a:schemeClr val="tx1"/>
                </a:solidFill>
              </a:rPr>
              <a:t>граждан профилактическими медицинскими осмотрами не реже одного раза в </a:t>
            </a:r>
            <a:r>
              <a:rPr lang="ru-RU" sz="1100" b="1" i="1" dirty="0" smtClean="0">
                <a:solidFill>
                  <a:schemeClr val="tx1"/>
                </a:solidFill>
              </a:rPr>
              <a:t>год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1" dirty="0" smtClean="0">
                <a:solidFill>
                  <a:schemeClr val="tx1"/>
                </a:solidFill>
              </a:rPr>
              <a:t>Обеспечение </a:t>
            </a:r>
            <a:r>
              <a:rPr lang="ru-RU" sz="1100" b="1" i="1" dirty="0">
                <a:solidFill>
                  <a:schemeClr val="tx1"/>
                </a:solidFill>
              </a:rPr>
              <a:t>оптимальной доступности для </a:t>
            </a:r>
            <a:r>
              <a:rPr lang="ru-RU" sz="1100" b="1" i="1" dirty="0" smtClean="0">
                <a:solidFill>
                  <a:schemeClr val="tx1"/>
                </a:solidFill>
              </a:rPr>
              <a:t>населения первичной медико-санитарной помощи и оптимизация её работы</a:t>
            </a:r>
          </a:p>
          <a:p>
            <a:endParaRPr lang="ru-RU" sz="1200" b="1" i="1" dirty="0" smtClean="0">
              <a:solidFill>
                <a:srgbClr val="FF0000"/>
              </a:solidFill>
            </a:endParaRPr>
          </a:p>
          <a:p>
            <a:endParaRPr lang="ru-RU" sz="1200" b="1" i="1" dirty="0" smtClean="0">
              <a:solidFill>
                <a:srgbClr val="FF0000"/>
              </a:solidFill>
            </a:endParaRPr>
          </a:p>
          <a:p>
            <a:endParaRPr lang="ru-RU" sz="1000" b="1" i="1" dirty="0" smtClean="0">
              <a:solidFill>
                <a:srgbClr val="FF0000"/>
              </a:solidFill>
            </a:endParaRPr>
          </a:p>
          <a:p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6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435" name="Shape 435"/>
          <p:cNvSpPr/>
          <p:nvPr/>
        </p:nvSpPr>
        <p:spPr>
          <a:xfrm>
            <a:off x="1719596" y="57256"/>
            <a:ext cx="592085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/>
              <a:t>НАЦИОНАЛЬНЫЙ ПРОЕКТ «ЗДРАВООХРАНЕНИЕ»</a:t>
            </a:r>
          </a:p>
          <a:p>
            <a:r>
              <a:rPr lang="ru-RU" sz="1800" dirty="0" smtClean="0"/>
              <a:t>городской округ</a:t>
            </a:r>
            <a:r>
              <a:rPr lang="ru-RU" sz="1800" dirty="0"/>
              <a:t> </a:t>
            </a:r>
            <a:r>
              <a:rPr lang="ru-RU" sz="1800" dirty="0" smtClean="0"/>
              <a:t>Самара </a:t>
            </a: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278601"/>
              </p:ext>
            </p:extLst>
          </p:nvPr>
        </p:nvGraphicFramePr>
        <p:xfrm>
          <a:off x="0" y="727706"/>
          <a:ext cx="9036496" cy="60630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7620"/>
                <a:gridCol w="2714337"/>
                <a:gridCol w="2964539"/>
              </a:tblGrid>
              <a:tr h="52056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Ключевые</a:t>
                      </a:r>
                      <a:r>
                        <a:rPr lang="ru-RU" b="1" baseline="0" dirty="0" smtClean="0"/>
                        <a:t> мероприятия в 2019 г. </a:t>
                      </a:r>
                      <a:br>
                        <a:rPr lang="ru-RU" b="1" baseline="0" dirty="0" smtClean="0"/>
                      </a:br>
                      <a:r>
                        <a:rPr lang="ru-RU" b="1" baseline="0" dirty="0" smtClean="0"/>
                        <a:t>и 2020-2024 годах</a:t>
                      </a:r>
                      <a:endParaRPr lang="ru-RU" b="1" dirty="0" smtClean="0"/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Объем</a:t>
                      </a:r>
                      <a:r>
                        <a:rPr lang="ru-RU" b="1" baseline="0" dirty="0" smtClean="0"/>
                        <a:t> финансирования на 2019 год и 2020-2024 годах</a:t>
                      </a:r>
                      <a:endParaRPr lang="ru-RU" b="1" dirty="0" smtClean="0"/>
                    </a:p>
                    <a:p>
                      <a:pPr algn="ctr"/>
                      <a:r>
                        <a:rPr lang="ru-RU" b="1" baseline="0" dirty="0" smtClean="0"/>
                        <a:t>(федеральные средства/областные средства)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Краткое обоснование</a:t>
                      </a:r>
                      <a:r>
                        <a:rPr lang="ru-RU" b="1" baseline="0" dirty="0" smtClean="0"/>
                        <a:t> наличия данного мероприятия в региональной составляющей НП</a:t>
                      </a:r>
                      <a:endParaRPr lang="ru-RU" b="1" dirty="0"/>
                    </a:p>
                  </a:txBody>
                  <a:tcPr/>
                </a:tc>
              </a:tr>
              <a:tr h="289200">
                <a:tc gridSpan="3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Arial"/>
                        </a:rPr>
                        <a:t>«Развитие системы оказания первичной медико-санитарной помощи»: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84141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+mj-lt"/>
                        </a:rPr>
                        <a:t>В создании и тиражировании «Новой модели медицинской организации, оказывающей первичную медико-санитарную помощь» участвуют:</a:t>
                      </a:r>
                    </a:p>
                    <a:p>
                      <a:r>
                        <a:rPr lang="ru-RU" sz="1100" b="0" dirty="0" smtClean="0">
                          <a:latin typeface="+mj-lt"/>
                        </a:rPr>
                        <a:t>«Самарская  городская поликлиника № 1» - 1 взрослое отделение;</a:t>
                      </a:r>
                    </a:p>
                    <a:p>
                      <a:r>
                        <a:rPr lang="ru-RU" sz="1100" b="0" dirty="0" smtClean="0">
                          <a:latin typeface="+mj-lt"/>
                        </a:rPr>
                        <a:t>«Самарская  городская поликлиника № 4» - 1 взрослое отделение;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+mj-lt"/>
                        </a:rPr>
                        <a:t>«Самарская  городская поликлиника № 9» - 1 детское отделение;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+mj-lt"/>
                        </a:rPr>
                        <a:t>«Самарская  городская поликлиника № 13» 1 детское отделение, 2 взрослых отделения;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+mj-lt"/>
                        </a:rPr>
                        <a:t>МСЧ№</a:t>
                      </a:r>
                      <a:r>
                        <a:rPr lang="ru-RU" sz="1100" b="0" baseline="0" dirty="0" smtClean="0">
                          <a:latin typeface="+mj-lt"/>
                        </a:rPr>
                        <a:t> 5 Самара  - </a:t>
                      </a:r>
                      <a:r>
                        <a:rPr lang="ru-RU" sz="1100" b="0" dirty="0" smtClean="0">
                          <a:latin typeface="+mj-lt"/>
                        </a:rPr>
                        <a:t>1 взрослое отделение;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+mj-lt"/>
                        </a:rPr>
                        <a:t>МСЧ№ 2 Самара - 1 взрослое отделение;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+mj-lt"/>
                        </a:rPr>
                        <a:t>СОКБ им </a:t>
                      </a:r>
                      <a:r>
                        <a:rPr lang="ru-RU" sz="1100" b="0" dirty="0" err="1" smtClean="0">
                          <a:latin typeface="+mj-lt"/>
                        </a:rPr>
                        <a:t>Середавина</a:t>
                      </a:r>
                      <a:r>
                        <a:rPr lang="ru-RU" sz="1100" b="0" dirty="0" smtClean="0">
                          <a:latin typeface="+mj-lt"/>
                        </a:rPr>
                        <a:t> – детское консультативно-диагностическое отделение;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+mj-lt"/>
                        </a:rPr>
                        <a:t>«Самарская  городская </a:t>
                      </a:r>
                      <a:r>
                        <a:rPr lang="ru-RU" sz="1100" b="0" baseline="0" dirty="0" smtClean="0">
                          <a:latin typeface="+mj-lt"/>
                        </a:rPr>
                        <a:t> больница </a:t>
                      </a:r>
                      <a:r>
                        <a:rPr lang="ru-RU" sz="1100" b="0" dirty="0" smtClean="0">
                          <a:latin typeface="+mj-lt"/>
                        </a:rPr>
                        <a:t> № 8» - 1 детское отделение;</a:t>
                      </a:r>
                    </a:p>
                    <a:p>
                      <a:r>
                        <a:rPr lang="ru-RU" sz="1100" b="0" dirty="0" smtClean="0">
                          <a:latin typeface="+mj-lt"/>
                        </a:rPr>
                        <a:t>«Самарская  городская клиническая поликлиника № 15» - 1 детское отделение.</a:t>
                      </a:r>
                    </a:p>
                    <a:p>
                      <a:r>
                        <a:rPr lang="ru-RU" sz="1100" b="0" dirty="0" smtClean="0">
                          <a:latin typeface="+mj-lt"/>
                        </a:rPr>
                        <a:t>Реализация мероприятий продолжится в 2020-2024 годах.</a:t>
                      </a:r>
                      <a:endParaRPr lang="ru-RU" sz="11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+mj-lt"/>
                        </a:rPr>
                        <a:t>Финансирование из областного бюджета выделено на создание комфортных условий пребывания в детском</a:t>
                      </a:r>
                      <a:r>
                        <a:rPr lang="ru-RU" sz="1100" b="0" baseline="0" dirty="0" smtClean="0">
                          <a:latin typeface="+mj-lt"/>
                        </a:rPr>
                        <a:t> отделении, 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сумма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в настоящее время определяется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+mj-lt"/>
                        </a:rPr>
                        <a:t>Выполнение Указа Президента РФ в части оптимизации работы медицинских организаций, оказывающих ПМСП, сокращение времени ожидания в очереди при обращении граждан в указанные медицинские организации, упрощение процедуры записи на приём к врачу</a:t>
                      </a:r>
                      <a:endParaRPr lang="ru-RU" sz="1100" b="0" dirty="0">
                        <a:latin typeface="+mj-lt"/>
                      </a:endParaRPr>
                    </a:p>
                  </a:txBody>
                  <a:tcPr/>
                </a:tc>
              </a:tr>
              <a:tr h="1125256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+mj-lt"/>
                        </a:rPr>
                        <a:t>Охват граждан профилактическими медицинскими осмотрами, включая диспансеризацию, профилактические осмотры и отдельные методы исследования, всего – 349 763 чел. Реализация мероприятий продолжится в 2020-2024 годах.</a:t>
                      </a:r>
                    </a:p>
                    <a:p>
                      <a:endParaRPr lang="ru-RU" sz="11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+mj-lt"/>
                        </a:rPr>
                        <a:t>За счет средств ОМС</a:t>
                      </a:r>
                    </a:p>
                    <a:p>
                      <a:endParaRPr lang="ru-RU" sz="11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+mj-lt"/>
                        </a:rPr>
                        <a:t>Выполнение Указа Президента РФ в части обеспечения охвата всех граждан профилактическими медицинскими осмотрами не реже 1 раза в год</a:t>
                      </a:r>
                      <a:endParaRPr lang="ru-RU" sz="1100" b="0" dirty="0">
                        <a:latin typeface="+mj-lt"/>
                      </a:endParaRPr>
                    </a:p>
                  </a:txBody>
                  <a:tcPr/>
                </a:tc>
              </a:tr>
              <a:tr h="303660"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5203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435" name="Shape 435"/>
          <p:cNvSpPr/>
          <p:nvPr/>
        </p:nvSpPr>
        <p:spPr>
          <a:xfrm>
            <a:off x="1719596" y="57256"/>
            <a:ext cx="592085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/>
              <a:t>НАЦИОНАЛЬНЫЙ ПРОЕКТ «ЗДРАВООХРАНЕНИЕ»</a:t>
            </a:r>
          </a:p>
          <a:p>
            <a:r>
              <a:rPr lang="ru-RU" sz="1800" dirty="0" smtClean="0"/>
              <a:t>городской округ</a:t>
            </a:r>
            <a:r>
              <a:rPr lang="ru-RU" sz="1800" dirty="0"/>
              <a:t> </a:t>
            </a:r>
            <a:r>
              <a:rPr lang="ru-RU" sz="1800" dirty="0" smtClean="0"/>
              <a:t>Самара </a:t>
            </a: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569540"/>
              </p:ext>
            </p:extLst>
          </p:nvPr>
        </p:nvGraphicFramePr>
        <p:xfrm>
          <a:off x="107504" y="836711"/>
          <a:ext cx="9036495" cy="56317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8287"/>
                <a:gridCol w="2813669"/>
                <a:gridCol w="2964539"/>
              </a:tblGrid>
              <a:tr h="584689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Ключевые</a:t>
                      </a:r>
                      <a:r>
                        <a:rPr lang="ru-RU" b="1" baseline="0" dirty="0" smtClean="0"/>
                        <a:t> мероприятия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Объем</a:t>
                      </a:r>
                      <a:r>
                        <a:rPr lang="ru-RU" b="1" baseline="0" dirty="0" smtClean="0"/>
                        <a:t> финансирования (федеральные средства/областные средства)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Краткое обоснование</a:t>
                      </a:r>
                      <a:r>
                        <a:rPr lang="ru-RU" b="1" baseline="0" dirty="0" smtClean="0"/>
                        <a:t> наличия данного мероприятия в региональной составляющей НП</a:t>
                      </a:r>
                      <a:endParaRPr lang="ru-RU" b="1" dirty="0"/>
                    </a:p>
                  </a:txBody>
                  <a:tcPr/>
                </a:tc>
              </a:tr>
              <a:tr h="396357">
                <a:tc gridSpan="3">
                  <a:txBody>
                    <a:bodyPr/>
                    <a:lstStyle/>
                    <a:p>
                      <a:pPr marL="0" marR="0" lvl="0" indent="450215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  <a:sym typeface="Arial"/>
                        </a:rPr>
                        <a:t>«Борьба с сердечно-сосудистыми заболеваниями»:</a:t>
                      </a:r>
                      <a:r>
                        <a:rPr kumimoji="0" lang="ru-R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Arial"/>
                        </a:rPr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3365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baseline="0" dirty="0" smtClean="0"/>
                        <a:t> 2019 год</a:t>
                      </a:r>
                      <a:endParaRPr lang="ru-RU" sz="1000" b="1" dirty="0" smtClean="0"/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Дооснащение и переоснащение 1 Регионального сосудистого центра  на базе ГБУЗ СОККД медицинским оборудованием, в том числе оборудованием для ранней медицинской реабилитации (компьютерный томограф). 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2020-2024 годы: переоснащение и </a:t>
                      </a:r>
                      <a:r>
                        <a:rPr lang="ru-RU" sz="1000" b="1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дооснащене</a:t>
                      </a:r>
                      <a:r>
                        <a:rPr lang="ru-RU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в соответствии с порядками оказания медицинской помощи оборудованием :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2020 - 2024 годы -   Регионального сосудистого центра на базе ГБУЗ «Самарская областная клиническая больница им. В.Д. </a:t>
                      </a:r>
                      <a:r>
                        <a:rPr lang="ru-RU" sz="1000" b="1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Середавина</a:t>
                      </a:r>
                      <a:r>
                        <a:rPr lang="ru-RU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» ;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2021 - 2024 - годы ГБУЗ СО «Самарской городской клинической больницы № 1 имени Н.И. Пирогова»  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Средства федерального бюджета в рамках соглашения с Минздравом России о предоставлении иного межбюджетного трансферта из федерального бюджета</a:t>
                      </a:r>
                      <a:r>
                        <a:rPr lang="ru-RU" sz="1000" b="1" baseline="0" dirty="0" smtClean="0"/>
                        <a:t> на 2019 год - </a:t>
                      </a:r>
                      <a:r>
                        <a:rPr lang="ru-RU" sz="1000" b="1" dirty="0" smtClean="0"/>
                        <a:t/>
                      </a:r>
                      <a:br>
                        <a:rPr lang="ru-RU" sz="1000" b="1" dirty="0" smtClean="0"/>
                      </a:br>
                      <a:r>
                        <a:rPr lang="ru-RU" sz="1000" b="1" dirty="0" smtClean="0"/>
                        <a:t>191,98</a:t>
                      </a:r>
                      <a:r>
                        <a:rPr lang="ru-RU" sz="1000" b="1" baseline="0" dirty="0" smtClean="0"/>
                        <a:t> млн. руб.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/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Средства федерального бюджета в рамках соглашения с Минздравом России о предоставлении иного межбюджетного трансферта из федерального бюджета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Для достижения целевых показателей по снижению смертности населения трудоспособного возраста и</a:t>
                      </a:r>
                      <a:r>
                        <a:rPr lang="ru-RU" sz="1000" b="1" baseline="0" dirty="0" smtClean="0"/>
                        <a:t> </a:t>
                      </a:r>
                      <a:r>
                        <a:rPr lang="ru-RU" sz="1000" b="1" dirty="0" smtClean="0"/>
                        <a:t>смертности от болезней системы кровообращения по </a:t>
                      </a:r>
                      <a:br>
                        <a:rPr lang="ru-RU" sz="1000" b="1" dirty="0" smtClean="0"/>
                      </a:br>
                      <a:r>
                        <a:rPr lang="ru-RU" sz="1000" b="1" dirty="0" err="1" smtClean="0"/>
                        <a:t>г.о</a:t>
                      </a:r>
                      <a:r>
                        <a:rPr lang="ru-RU" sz="1000" b="1" dirty="0" smtClean="0"/>
                        <a:t>. Самара  и  другим </a:t>
                      </a:r>
                      <a:r>
                        <a:rPr lang="ru-RU" sz="1000" b="1" baseline="0" dirty="0" smtClean="0"/>
                        <a:t> муниципальным образованиям </a:t>
                      </a:r>
                      <a:endParaRPr lang="ru-RU" sz="1000" b="1" dirty="0"/>
                    </a:p>
                  </a:txBody>
                  <a:tcPr/>
                </a:tc>
              </a:tr>
              <a:tr h="317092">
                <a:tc gridSpan="3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  <a:sym typeface="Arial"/>
                        </a:rPr>
                        <a:t>«Борьба с онкологическими заболеваниями»: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1784836">
                <a:tc>
                  <a:txBody>
                    <a:bodyPr/>
                    <a:lstStyle/>
                    <a:p>
                      <a:pPr algn="just"/>
                      <a:r>
                        <a:rPr lang="ru-RU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Организация сети центров амбулаторной онкологической помощи Самарской области на базах: 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000" b="1" baseline="0" dirty="0" smtClean="0"/>
                        <a:t> 2019 год - </a:t>
                      </a:r>
                      <a:r>
                        <a:rPr lang="ru-RU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в ГБУЗ СГКБ № 8;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 2020 год ГБУЗ Самарская городская больница №7;ГБУЗ Самарская городская больница №10;  ГБУЗ Самарская городская поликлиника №1.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2021 - ГБУЗ Самарская городская больница №6 и ГБУЗ Самарская городская больница №4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За счет </a:t>
                      </a:r>
                      <a:r>
                        <a:rPr lang="ru-RU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консолидированного  бюджета  Самарской области </a:t>
                      </a:r>
                      <a:br>
                        <a:rPr lang="ru-RU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ru-RU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(выделение средств будет осуществляться  при принятии соответствующего решения Правительством  Самарской области  и наличии дополнительного источника финансирования) в сумме 50 млн. рублей</a:t>
                      </a:r>
                      <a:endParaRPr lang="ru-RU" sz="1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Для достижения целевых показателей по снижению смертности населения трудоспособного возраста и смертности от  злокачественных</a:t>
                      </a:r>
                      <a:r>
                        <a:rPr lang="ru-RU" sz="1000" b="1" baseline="0" dirty="0" smtClean="0"/>
                        <a:t> новообразований </a:t>
                      </a:r>
                      <a:r>
                        <a:rPr lang="ru-RU" sz="1000" b="1" dirty="0" smtClean="0"/>
                        <a:t> по </a:t>
                      </a:r>
                      <a:br>
                        <a:rPr lang="ru-RU" sz="1000" b="1" dirty="0" smtClean="0"/>
                      </a:br>
                      <a:r>
                        <a:rPr lang="ru-RU" sz="1000" b="1" dirty="0" err="1" smtClean="0"/>
                        <a:t>г.о</a:t>
                      </a:r>
                      <a:r>
                        <a:rPr lang="ru-RU" sz="1000" b="1" dirty="0" smtClean="0"/>
                        <a:t>. Самара  и   другим </a:t>
                      </a:r>
                      <a:r>
                        <a:rPr lang="ru-RU" sz="1000" b="1" baseline="0" dirty="0" smtClean="0"/>
                        <a:t> муниципальным образованиям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baseline="0" dirty="0" smtClean="0"/>
                    </a:p>
                    <a:p>
                      <a:endParaRPr lang="ru-RU" sz="1000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2288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435" name="Shape 435"/>
          <p:cNvSpPr/>
          <p:nvPr/>
        </p:nvSpPr>
        <p:spPr>
          <a:xfrm>
            <a:off x="1671506" y="57256"/>
            <a:ext cx="601703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 smtClean="0"/>
              <a:t>НАЦИОНАЛЬНЫЙ </a:t>
            </a:r>
            <a:r>
              <a:rPr lang="ru-RU" sz="1800" dirty="0"/>
              <a:t>ПРОЕКТ «ЗДРАВООХРАНЕНИЕ»</a:t>
            </a:r>
          </a:p>
          <a:p>
            <a:r>
              <a:rPr lang="ru-RU" sz="1800" dirty="0" smtClean="0"/>
              <a:t>городской округ</a:t>
            </a:r>
            <a:r>
              <a:rPr lang="ru-RU" sz="1800" dirty="0"/>
              <a:t>  </a:t>
            </a:r>
            <a:r>
              <a:rPr lang="ru-RU" sz="1800" dirty="0" smtClean="0"/>
              <a:t>Самара </a:t>
            </a: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343779"/>
              </p:ext>
            </p:extLst>
          </p:nvPr>
        </p:nvGraphicFramePr>
        <p:xfrm>
          <a:off x="1" y="908721"/>
          <a:ext cx="9143999" cy="53330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5855"/>
                <a:gridCol w="2868337"/>
                <a:gridCol w="2999807"/>
              </a:tblGrid>
              <a:tr h="593415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Ключевые</a:t>
                      </a:r>
                      <a:r>
                        <a:rPr lang="ru-RU" b="1" baseline="0" dirty="0" smtClean="0"/>
                        <a:t> мероприятия </a:t>
                      </a:r>
                      <a:endParaRPr lang="ru-RU" b="1" dirty="0" smtClean="0"/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Объем</a:t>
                      </a:r>
                      <a:r>
                        <a:rPr lang="ru-RU" b="1" baseline="0" dirty="0" smtClean="0"/>
                        <a:t> финансирования </a:t>
                      </a:r>
                      <a:r>
                        <a:rPr lang="ru-RU" b="1" baseline="0" smtClean="0"/>
                        <a:t>на (федеральные </a:t>
                      </a:r>
                      <a:r>
                        <a:rPr lang="ru-RU" b="1" baseline="0" dirty="0" smtClean="0"/>
                        <a:t>средства/областные средства)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Краткое обоснование</a:t>
                      </a:r>
                      <a:r>
                        <a:rPr lang="ru-RU" b="1" baseline="0" dirty="0" smtClean="0"/>
                        <a:t> наличия данного мероприятия в региональной составляющей НП</a:t>
                      </a:r>
                      <a:endParaRPr lang="ru-RU" b="1" dirty="0"/>
                    </a:p>
                  </a:txBody>
                  <a:tcPr/>
                </a:tc>
              </a:tr>
              <a:tr h="296707">
                <a:tc gridSpan="3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</a:rPr>
                        <a:t>«Программа развития детского здравоохранения Самарской области, включая создание современной инфраструктуры оказания медицинской помощи детям»: </a:t>
                      </a:r>
                      <a:endParaRPr lang="ru-RU" sz="12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81632">
                <a:tc>
                  <a:txBody>
                    <a:bodyPr/>
                    <a:lstStyle/>
                    <a:p>
                      <a:r>
                        <a:rPr lang="ru-RU" sz="11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Проектирование и строительство детского хирургического корпуса на 200 коек на базе ГБУЗ «Самарская областная детская клиническая больница  им. </a:t>
                      </a:r>
                      <a:r>
                        <a:rPr lang="ru-RU" sz="11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Н.Н.Ивановой</a:t>
                      </a:r>
                      <a:r>
                        <a:rPr lang="ru-RU" sz="11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»;</a:t>
                      </a:r>
                    </a:p>
                    <a:p>
                      <a:endParaRPr lang="ru-RU" sz="11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ru-RU" sz="11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ru-RU" sz="11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ru-RU" sz="11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ru-RU" sz="11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ru-RU" sz="11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ru-RU" sz="11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ru-RU" sz="11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ru-RU" sz="11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ru-RU" sz="11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/>
                      <a:r>
                        <a:rPr lang="ru-RU" sz="11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«Проектирование и реконструкция  Самарской областной детской  инфекционной    больницы».  </a:t>
                      </a:r>
                    </a:p>
                    <a:p>
                      <a:endParaRPr lang="ru-RU" sz="11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За счет средств областного бюджета,</a:t>
                      </a:r>
                      <a:r>
                        <a:rPr lang="ru-RU" sz="1100" b="0" baseline="0" dirty="0" smtClean="0"/>
                        <a:t> финансирование предусмотрено отдельным постановлением Правительства  Самарской области – </a:t>
                      </a:r>
                      <a:br>
                        <a:rPr lang="ru-RU" sz="1100" b="0" baseline="0" dirty="0" smtClean="0"/>
                      </a:br>
                      <a:r>
                        <a:rPr lang="ru-RU" sz="1100" b="0" baseline="0" dirty="0" smtClean="0"/>
                        <a:t>5 200 млн. рублей</a:t>
                      </a:r>
                    </a:p>
                    <a:p>
                      <a:endParaRPr lang="ru-RU" sz="1100" b="0" baseline="0" dirty="0" smtClean="0"/>
                    </a:p>
                    <a:p>
                      <a:endParaRPr lang="ru-RU" sz="1100" b="0" baseline="0" dirty="0" smtClean="0"/>
                    </a:p>
                    <a:p>
                      <a:endParaRPr lang="ru-RU" sz="1100" b="0" baseline="0" dirty="0" smtClean="0"/>
                    </a:p>
                    <a:p>
                      <a:endParaRPr lang="ru-RU" sz="1100" b="0" baseline="0" dirty="0" smtClean="0"/>
                    </a:p>
                    <a:p>
                      <a:endParaRPr lang="ru-RU" sz="1100" b="0" baseline="0" dirty="0" smtClean="0"/>
                    </a:p>
                    <a:p>
                      <a:endParaRPr lang="ru-RU" sz="1100" b="0" baseline="0" dirty="0" smtClean="0"/>
                    </a:p>
                    <a:p>
                      <a:endParaRPr lang="ru-RU" sz="1100" b="0" baseline="0" dirty="0" smtClean="0"/>
                    </a:p>
                    <a:p>
                      <a:endParaRPr lang="ru-RU" sz="1100" b="0" baseline="0" dirty="0" smtClean="0"/>
                    </a:p>
                    <a:p>
                      <a:endParaRPr lang="ru-RU" sz="1100" b="0" baseline="0" dirty="0" smtClean="0"/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За счет средств областного бюджета,</a:t>
                      </a:r>
                      <a:r>
                        <a:rPr lang="ru-RU" sz="1100" b="0" baseline="0" dirty="0" smtClean="0"/>
                        <a:t> финансирование предусмотрено отдельным постановлением Правительства  Самарской области – </a:t>
                      </a:r>
                      <a:br>
                        <a:rPr lang="ru-RU" sz="1100" b="0" baseline="0" dirty="0" smtClean="0"/>
                      </a:br>
                      <a:r>
                        <a:rPr lang="ru-RU" sz="1100" b="0" baseline="0" dirty="0" smtClean="0"/>
                        <a:t>16 433 млн. рублей</a:t>
                      </a:r>
                      <a:endParaRPr lang="ru-RU" sz="1100" b="0" dirty="0" smtClean="0"/>
                    </a:p>
                    <a:p>
                      <a:endParaRPr lang="ru-RU" sz="1100" b="0" baseline="0" dirty="0" smtClean="0"/>
                    </a:p>
                    <a:p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Строительство корпуса детской больницы  расширит возможности по оказанию специализированной, в том числе высокотехнологичной медицинской помощи детям, обеспечит  внедрение инновационных медицинских технологий в педиатрическую практику, создаст комфортные условия пребывания детей в медицинских организациях, в том числе совместно  с родителями. К 31.12.2022г  будет построен корпус детской больницы  и будет получено разрешение на ввод в эксплуатацию.</a:t>
                      </a:r>
                    </a:p>
                    <a:p>
                      <a:endParaRPr lang="ru-RU" sz="11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r>
                        <a:rPr lang="ru-RU" sz="11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Строительство детского и инфекционного корпуса расширит возможности по оказанию специализированной, обеспечит  внедрение инновационных медицинских технологий в педиатрическую практику, создаст комфортные условия пребывания детей в медицинских организациях, в том числе совместно  с родителями. К 31.12.2023г  будет построен инфекционный корпус и будет получено разрешение на ввод в эксплуатацию </a:t>
                      </a:r>
                      <a:endParaRPr lang="ru-RU" sz="11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6757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ШАБЛОН_МЭР_СО - копия">
  <a:themeElements>
    <a:clrScheme name="_ШАБЛОН_МЭР_СО - коп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_ШАБЛОН_МЭР_СО - копи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_ШАБЛОН_МЭР_СО - коп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_ШАБЛОН_МЭР_СО - копия">
  <a:themeElements>
    <a:clrScheme name="_ШАБЛОН_МЭР_СО - коп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_ШАБЛОН_МЭР_СО - копи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_ШАБЛОН_МЭР_СО - коп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</TotalTime>
  <Words>9220</Words>
  <Application>Microsoft Office PowerPoint</Application>
  <PresentationFormat>Экран (4:3)</PresentationFormat>
  <Paragraphs>1677</Paragraphs>
  <Slides>35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_ШАБЛОН_МЭР_СО - копия</vt:lpstr>
      <vt:lpstr>ИНФОРМАЦИЯ О РЕАЛИЗАЦИИ НАЦИОНАЛЬНЫХ ПРОЕКТОВ НА ТЕРРИТОРИИ ГОРОДСКОГО ОКРУГА САМАРА</vt:lpstr>
      <vt:lpstr>Презентация PowerPoint</vt:lpstr>
      <vt:lpstr> </vt:lpstr>
      <vt:lpstr> </vt:lpstr>
      <vt:lpstr>Презентация PowerPoint</vt:lpstr>
      <vt:lpstr>Презентация PowerPoint</vt:lpstr>
      <vt:lpstr> </vt:lpstr>
      <vt:lpstr> </vt:lpstr>
      <vt:lpstr> </vt:lpstr>
      <vt:lpstr>НАЦИОНАЛЬНЫЙ ПРОЕКТ «ЗДРАВООХРАНЕНИЕ»  городской округ  Самара  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БЕЗОПАСНЫЕ И КАЧЕСТВЕННЫЕ АВТОМОБИЛЬНЫЕ ДОРОГИ г. Самара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«Наименование»</dc:title>
  <dc:creator>Шайхова Л.Р.</dc:creator>
  <cp:lastModifiedBy>Дерябин</cp:lastModifiedBy>
  <cp:revision>92</cp:revision>
  <cp:lastPrinted>2019-03-13T16:09:54Z</cp:lastPrinted>
  <dcterms:modified xsi:type="dcterms:W3CDTF">2019-04-23T10:29:17Z</dcterms:modified>
</cp:coreProperties>
</file>